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43891200" cy="38404800"/>
  <p:notesSz cx="6858000" cy="92964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521415D9-36F7-43E2-AB2F-B90AF26B5E84}">
      <p14:sectionLst xmlns:p14="http://schemas.microsoft.com/office/powerpoint/2010/main">
        <p14:section name="Untitled Section" id="{E0EB5EFA-0388-4AAF-A12D-B1695BD69FDB}">
          <p14:sldIdLst>
            <p14:sldId id="25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2096">
          <p15:clr>
            <a:srgbClr val="A4A3A4"/>
          </p15:clr>
        </p15:guide>
        <p15:guide id="2" pos="13824">
          <p15:clr>
            <a:srgbClr val="A4A3A4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7" roundtripDataSignature="AMtx7mh4STXvP7kDno4AlMoqyKqfzKdNS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0" d="100"/>
          <a:sy n="10" d="100"/>
        </p:scale>
        <p:origin x="1836" y="160"/>
      </p:cViewPr>
      <p:guideLst>
        <p:guide orient="horz" pos="12096"/>
        <p:guide pos="1382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notesMaster" Target="notesMasters/notesMaster1.xml"/><Relationship Id="rId7" Type="http://customschemas.google.com/relationships/presentationmetadata" Target="metadata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11" Type="http://schemas.openxmlformats.org/officeDocument/2006/relationships/tableStyles" Target="tableStyles.xml"/><Relationship Id="rId10" Type="http://schemas.openxmlformats.org/officeDocument/2006/relationships/theme" Target="theme/theme1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65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16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16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16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16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16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16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16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16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4" y="0"/>
            <a:ext cx="2971800" cy="465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16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16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16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16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16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16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16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16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438275" y="696913"/>
            <a:ext cx="398145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14838"/>
            <a:ext cx="5486400" cy="4184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728"/>
              </a:spcBef>
              <a:spcAft>
                <a:spcPts val="0"/>
              </a:spcAft>
              <a:buSzPts val="1400"/>
              <a:buNone/>
              <a:defRPr sz="242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728"/>
              </a:spcBef>
              <a:spcAft>
                <a:spcPts val="0"/>
              </a:spcAft>
              <a:buSzPts val="1400"/>
              <a:buNone/>
              <a:defRPr sz="242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728"/>
              </a:spcBef>
              <a:spcAft>
                <a:spcPts val="0"/>
              </a:spcAft>
              <a:buSzPts val="1400"/>
              <a:buNone/>
              <a:defRPr sz="242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728"/>
              </a:spcBef>
              <a:spcAft>
                <a:spcPts val="0"/>
              </a:spcAft>
              <a:buSzPts val="1400"/>
              <a:buNone/>
              <a:defRPr sz="242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728"/>
              </a:spcBef>
              <a:spcAft>
                <a:spcPts val="0"/>
              </a:spcAft>
              <a:buSzPts val="1400"/>
              <a:buNone/>
              <a:defRPr sz="242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2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2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2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2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829675"/>
            <a:ext cx="2971800" cy="465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16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16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16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16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16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16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16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16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4" y="8829675"/>
            <a:ext cx="2971800" cy="465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:notes"/>
          <p:cNvSpPr txBox="1">
            <a:spLocks noGrp="1"/>
          </p:cNvSpPr>
          <p:nvPr>
            <p:ph type="sldNum" idx="12"/>
          </p:nvPr>
        </p:nvSpPr>
        <p:spPr>
          <a:xfrm>
            <a:off x="3884614" y="8829675"/>
            <a:ext cx="2971800" cy="465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Google Shape;4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38275" y="696913"/>
            <a:ext cx="398145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8" name="Google Shape;48;p1:notes"/>
          <p:cNvSpPr txBox="1">
            <a:spLocks noGrp="1"/>
          </p:cNvSpPr>
          <p:nvPr>
            <p:ph type="body" idx="1"/>
          </p:nvPr>
        </p:nvSpPr>
        <p:spPr>
          <a:xfrm>
            <a:off x="685800" y="4414838"/>
            <a:ext cx="5486400" cy="4184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3"/>
          <p:cNvSpPr txBox="1">
            <a:spLocks noGrp="1"/>
          </p:cNvSpPr>
          <p:nvPr>
            <p:ph type="title"/>
          </p:nvPr>
        </p:nvSpPr>
        <p:spPr>
          <a:xfrm>
            <a:off x="2193927" y="1538405"/>
            <a:ext cx="39503351" cy="64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3" name="Google Shape;43;p13"/>
          <p:cNvSpPr txBox="1">
            <a:spLocks noGrp="1"/>
          </p:cNvSpPr>
          <p:nvPr>
            <p:ph type="body" idx="1"/>
          </p:nvPr>
        </p:nvSpPr>
        <p:spPr>
          <a:xfrm rot="5400000">
            <a:off x="9272474" y="1881925"/>
            <a:ext cx="25346257" cy="395033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558800" algn="l" rtl="0"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558800" algn="l" rtl="0"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–"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558800" algn="l" rtl="0"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520700" algn="l" rtl="0">
              <a:spcBef>
                <a:spcPts val="92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Arial"/>
              <a:buChar char="–"/>
              <a:defRPr sz="4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520700" algn="l" rtl="0">
              <a:spcBef>
                <a:spcPts val="92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Arial"/>
              <a:buChar char="»"/>
              <a:defRPr sz="4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520700" algn="l" rtl="0">
              <a:spcBef>
                <a:spcPts val="92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Arial"/>
              <a:buChar char="»"/>
              <a:defRPr sz="4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520700" algn="l" rtl="0">
              <a:spcBef>
                <a:spcPts val="92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Arial"/>
              <a:buChar char="»"/>
              <a:defRPr sz="4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520700" algn="l" rtl="0">
              <a:spcBef>
                <a:spcPts val="92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Arial"/>
              <a:buChar char="»"/>
              <a:defRPr sz="4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520700" algn="l" rtl="0">
              <a:spcBef>
                <a:spcPts val="92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Arial"/>
              <a:buChar char="»"/>
              <a:defRPr sz="4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>
  <p:cSld name="Vertical Title and 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6"/>
          <p:cNvSpPr txBox="1">
            <a:spLocks noGrp="1"/>
          </p:cNvSpPr>
          <p:nvPr>
            <p:ph type="title"/>
          </p:nvPr>
        </p:nvSpPr>
        <p:spPr>
          <a:xfrm>
            <a:off x="2193927" y="1538405"/>
            <a:ext cx="39503351" cy="64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" name="Google Shape;19;p6"/>
          <p:cNvSpPr txBox="1">
            <a:spLocks noGrp="1"/>
          </p:cNvSpPr>
          <p:nvPr>
            <p:ph type="body" idx="1"/>
          </p:nvPr>
        </p:nvSpPr>
        <p:spPr>
          <a:xfrm>
            <a:off x="2193927" y="8960472"/>
            <a:ext cx="39503351" cy="253462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558800" algn="l" rtl="0"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558800" algn="l" rtl="0"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–"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558800" algn="l" rtl="0"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520700" algn="l" rtl="0">
              <a:spcBef>
                <a:spcPts val="92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Arial"/>
              <a:buChar char="–"/>
              <a:defRPr sz="4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520700" algn="l" rtl="0">
              <a:spcBef>
                <a:spcPts val="92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Arial"/>
              <a:buChar char="»"/>
              <a:defRPr sz="4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520700" algn="l" rtl="0">
              <a:spcBef>
                <a:spcPts val="92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Arial"/>
              <a:buChar char="»"/>
              <a:defRPr sz="4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520700" algn="l" rtl="0">
              <a:spcBef>
                <a:spcPts val="92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Arial"/>
              <a:buChar char="»"/>
              <a:defRPr sz="4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520700" algn="l" rtl="0">
              <a:spcBef>
                <a:spcPts val="92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Arial"/>
              <a:buChar char="»"/>
              <a:defRPr sz="4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520700" algn="l" rtl="0">
              <a:spcBef>
                <a:spcPts val="92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Arial"/>
              <a:buChar char="»"/>
              <a:defRPr sz="4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8"/>
          <p:cNvSpPr txBox="1">
            <a:spLocks noGrp="1"/>
          </p:cNvSpPr>
          <p:nvPr>
            <p:ph type="title"/>
          </p:nvPr>
        </p:nvSpPr>
        <p:spPr>
          <a:xfrm>
            <a:off x="2193927" y="1538405"/>
            <a:ext cx="39503351" cy="64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" name="Google Shape;23;p8"/>
          <p:cNvSpPr txBox="1">
            <a:spLocks noGrp="1"/>
          </p:cNvSpPr>
          <p:nvPr>
            <p:ph type="body" idx="1"/>
          </p:nvPr>
        </p:nvSpPr>
        <p:spPr>
          <a:xfrm>
            <a:off x="2193927" y="8960472"/>
            <a:ext cx="19599275" cy="253462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584200" algn="l" rtl="0"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5334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–"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4826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457200" algn="l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–"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457200" algn="l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»"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457200" algn="l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»"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457200" algn="l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»"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457200" algn="l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»"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457200" algn="l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»"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4" name="Google Shape;24;p8"/>
          <p:cNvSpPr txBox="1">
            <a:spLocks noGrp="1"/>
          </p:cNvSpPr>
          <p:nvPr>
            <p:ph type="body" idx="2"/>
          </p:nvPr>
        </p:nvSpPr>
        <p:spPr>
          <a:xfrm>
            <a:off x="22098000" y="8960472"/>
            <a:ext cx="19599276" cy="253462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584200" algn="l" rtl="0"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5334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–"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4826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457200" algn="l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–"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457200" algn="l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»"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457200" algn="l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»"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457200" algn="l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»"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457200" algn="l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»"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457200" algn="l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»"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9"/>
          <p:cNvSpPr txBox="1">
            <a:spLocks noGrp="1"/>
          </p:cNvSpPr>
          <p:nvPr>
            <p:ph type="title"/>
          </p:nvPr>
        </p:nvSpPr>
        <p:spPr>
          <a:xfrm>
            <a:off x="2193927" y="1538405"/>
            <a:ext cx="39503351" cy="64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7" name="Google Shape;27;p9"/>
          <p:cNvSpPr txBox="1">
            <a:spLocks noGrp="1"/>
          </p:cNvSpPr>
          <p:nvPr>
            <p:ph type="body" idx="1"/>
          </p:nvPr>
        </p:nvSpPr>
        <p:spPr>
          <a:xfrm>
            <a:off x="2193926" y="8596198"/>
            <a:ext cx="19392900" cy="3584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sz="4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8" name="Google Shape;28;p9"/>
          <p:cNvSpPr txBox="1">
            <a:spLocks noGrp="1"/>
          </p:cNvSpPr>
          <p:nvPr>
            <p:ph type="body" idx="2"/>
          </p:nvPr>
        </p:nvSpPr>
        <p:spPr>
          <a:xfrm>
            <a:off x="2193926" y="12180385"/>
            <a:ext cx="19392900" cy="221263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5334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826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–"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457200" algn="l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–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»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»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»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»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»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9" name="Google Shape;29;p9"/>
          <p:cNvSpPr txBox="1">
            <a:spLocks noGrp="1"/>
          </p:cNvSpPr>
          <p:nvPr>
            <p:ph type="body" idx="3"/>
          </p:nvPr>
        </p:nvSpPr>
        <p:spPr>
          <a:xfrm>
            <a:off x="22294852" y="8596198"/>
            <a:ext cx="19402426" cy="3584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sz="4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0" name="Google Shape;30;p9"/>
          <p:cNvSpPr txBox="1">
            <a:spLocks noGrp="1"/>
          </p:cNvSpPr>
          <p:nvPr>
            <p:ph type="body" idx="4"/>
          </p:nvPr>
        </p:nvSpPr>
        <p:spPr>
          <a:xfrm>
            <a:off x="22294852" y="12180385"/>
            <a:ext cx="19402426" cy="221263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5334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826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–"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457200" algn="l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–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»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»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»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»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»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0"/>
          <p:cNvSpPr txBox="1">
            <a:spLocks noGrp="1"/>
          </p:cNvSpPr>
          <p:nvPr>
            <p:ph type="title"/>
          </p:nvPr>
        </p:nvSpPr>
        <p:spPr>
          <a:xfrm>
            <a:off x="2193927" y="1538405"/>
            <a:ext cx="39503351" cy="64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1"/>
          <p:cNvSpPr txBox="1">
            <a:spLocks noGrp="1"/>
          </p:cNvSpPr>
          <p:nvPr>
            <p:ph type="title"/>
          </p:nvPr>
        </p:nvSpPr>
        <p:spPr>
          <a:xfrm>
            <a:off x="2193926" y="1528646"/>
            <a:ext cx="14439900" cy="6508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5" name="Google Shape;35;p11"/>
          <p:cNvSpPr txBox="1">
            <a:spLocks noGrp="1"/>
          </p:cNvSpPr>
          <p:nvPr>
            <p:ph type="body" idx="1"/>
          </p:nvPr>
        </p:nvSpPr>
        <p:spPr>
          <a:xfrm>
            <a:off x="17160877" y="1528648"/>
            <a:ext cx="24536399" cy="32778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635000" algn="l" rtl="0"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•"/>
              <a:defRPr sz="6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584200" algn="l" rtl="0"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Char char="–"/>
              <a:defRPr sz="5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5334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4826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–"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4826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»"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4826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»"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4826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»"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4826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»"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4826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»"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6" name="Google Shape;36;p11"/>
          <p:cNvSpPr txBox="1">
            <a:spLocks noGrp="1"/>
          </p:cNvSpPr>
          <p:nvPr>
            <p:ph type="body" idx="2"/>
          </p:nvPr>
        </p:nvSpPr>
        <p:spPr>
          <a:xfrm>
            <a:off x="2193926" y="8036779"/>
            <a:ext cx="14439900" cy="26269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2"/>
          <p:cNvSpPr txBox="1">
            <a:spLocks noGrp="1"/>
          </p:cNvSpPr>
          <p:nvPr>
            <p:ph type="title"/>
          </p:nvPr>
        </p:nvSpPr>
        <p:spPr>
          <a:xfrm>
            <a:off x="8604251" y="26884663"/>
            <a:ext cx="26333450" cy="3171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9" name="Google Shape;39;p12"/>
          <p:cNvSpPr>
            <a:spLocks noGrp="1"/>
          </p:cNvSpPr>
          <p:nvPr>
            <p:ph type="pic" idx="2"/>
          </p:nvPr>
        </p:nvSpPr>
        <p:spPr>
          <a:xfrm>
            <a:off x="8604251" y="3431325"/>
            <a:ext cx="26333450" cy="230435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None/>
              <a:defRPr sz="6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None/>
              <a:defRPr sz="5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0" name="Google Shape;40;p12"/>
          <p:cNvSpPr txBox="1">
            <a:spLocks noGrp="1"/>
          </p:cNvSpPr>
          <p:nvPr>
            <p:ph type="body" idx="1"/>
          </p:nvPr>
        </p:nvSpPr>
        <p:spPr>
          <a:xfrm>
            <a:off x="8604251" y="30055791"/>
            <a:ext cx="26333450" cy="4507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"/>
          <p:cNvSpPr/>
          <p:nvPr/>
        </p:nvSpPr>
        <p:spPr>
          <a:xfrm>
            <a:off x="43213019" y="6657123"/>
            <a:ext cx="685800" cy="31800645"/>
          </a:xfrm>
          <a:prstGeom prst="rect">
            <a:avLst/>
          </a:prstGeom>
          <a:solidFill>
            <a:srgbClr val="29459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3"/>
          <p:cNvSpPr/>
          <p:nvPr/>
        </p:nvSpPr>
        <p:spPr>
          <a:xfrm>
            <a:off x="0" y="6657123"/>
            <a:ext cx="685800" cy="31800645"/>
          </a:xfrm>
          <a:prstGeom prst="rect">
            <a:avLst/>
          </a:prstGeom>
          <a:solidFill>
            <a:srgbClr val="76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" name="Google Shape;12;p3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472492" y="518070"/>
            <a:ext cx="8961120" cy="567964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" name="Google Shape;13;p3"/>
          <p:cNvCxnSpPr/>
          <p:nvPr/>
        </p:nvCxnSpPr>
        <p:spPr>
          <a:xfrm>
            <a:off x="-48126" y="6657123"/>
            <a:ext cx="43946946" cy="0"/>
          </a:xfrm>
          <a:prstGeom prst="straightConnector1">
            <a:avLst/>
          </a:prstGeom>
          <a:noFill/>
          <a:ln w="317500" cap="flat" cmpd="sng">
            <a:solidFill>
              <a:srgbClr val="B5AF67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" name="Google Shape;14;p3"/>
          <p:cNvCxnSpPr/>
          <p:nvPr/>
        </p:nvCxnSpPr>
        <p:spPr>
          <a:xfrm>
            <a:off x="-48126" y="38351831"/>
            <a:ext cx="43946946" cy="52968"/>
          </a:xfrm>
          <a:prstGeom prst="straightConnector1">
            <a:avLst/>
          </a:prstGeom>
          <a:noFill/>
          <a:ln w="381000" cap="flat" cmpd="sng">
            <a:solidFill>
              <a:srgbClr val="B5AF67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17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5.sv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svg"/><Relationship Id="rId4" Type="http://schemas.openxmlformats.org/officeDocument/2006/relationships/image" Target="../media/image3.jpeg"/><Relationship Id="rId9" Type="http://schemas.openxmlformats.org/officeDocument/2006/relationships/image" Target="../media/image8.png"/><Relationship Id="rId14" Type="http://schemas.openxmlformats.org/officeDocument/2006/relationships/image" Target="../media/image1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"/>
          <p:cNvSpPr txBox="1"/>
          <p:nvPr/>
        </p:nvSpPr>
        <p:spPr>
          <a:xfrm>
            <a:off x="9296400" y="1410538"/>
            <a:ext cx="27352252" cy="31683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675" tIns="44825" rIns="89675" bIns="4482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Effect of Oyster-Shell Orientation on Biomass Accumulation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Robert Bossert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Faculty Advisor: Dr. Richard Aronson, Dept. of OEMS, Florida Institute of Technology</a:t>
            </a:r>
            <a:endParaRPr sz="48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" name="Google Shape;51;p1"/>
          <p:cNvSpPr txBox="1"/>
          <p:nvPr/>
        </p:nvSpPr>
        <p:spPr>
          <a:xfrm>
            <a:off x="8086727" y="7273927"/>
            <a:ext cx="184731" cy="16927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4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" name="Google Shape;52;p1"/>
          <p:cNvSpPr txBox="1"/>
          <p:nvPr/>
        </p:nvSpPr>
        <p:spPr>
          <a:xfrm>
            <a:off x="1116193" y="7273927"/>
            <a:ext cx="14200662" cy="8094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0" b="1" i="0" u="none" strike="noStrike" cap="none" dirty="0">
                <a:solidFill>
                  <a:srgbClr val="760000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lang="en-US" sz="7200" b="1" i="0" u="sng" strike="noStrike" cap="none" dirty="0">
                <a:solidFill>
                  <a:srgbClr val="760000"/>
                </a:solidFill>
                <a:latin typeface="Calibri"/>
                <a:ea typeface="Calibri"/>
                <a:cs typeface="Calibri"/>
                <a:sym typeface="Calibri"/>
              </a:rPr>
              <a:t>BACKGROUND</a:t>
            </a:r>
          </a:p>
          <a:p>
            <a:pPr rtl="0" fontAlgn="base">
              <a:buFont typeface="Arial" panose="020B0604020202020204" pitchFamily="34" charset="0"/>
              <a:buChar char="•"/>
            </a:pPr>
            <a:r>
              <a:rPr lang="en-US" sz="4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54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 Indian River Lagoon (IRL) contains heavy nutrient pollution due to stormwater runoff.</a:t>
            </a:r>
          </a:p>
          <a:p>
            <a:pPr rtl="0" fontAlgn="base">
              <a:buFont typeface="Arial" panose="020B0604020202020204" pitchFamily="34" charset="0"/>
              <a:buChar char="•"/>
            </a:pPr>
            <a:r>
              <a:rPr lang="en-US" sz="54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Oysters, </a:t>
            </a:r>
            <a:r>
              <a:rPr lang="en-US" sz="5400" b="0" i="1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Crassostrea virginica,</a:t>
            </a:r>
            <a:r>
              <a:rPr lang="en-US" sz="54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are used to filter the resulting phytoplankton blooms (1).</a:t>
            </a:r>
          </a:p>
          <a:p>
            <a:pPr rtl="0" fontAlgn="base">
              <a:buFont typeface="Arial" panose="020B0604020202020204" pitchFamily="34" charset="0"/>
              <a:buChar char="•"/>
            </a:pPr>
            <a:r>
              <a:rPr lang="en-US" sz="54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These oysters attach to and grow on oyster mats placed in the IRL by different conservation organizations (2).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7000" i="0" strike="noStrike" cap="none" dirty="0">
              <a:solidFill>
                <a:srgbClr val="76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Google Shape;52;p1">
            <a:extLst>
              <a:ext uri="{FF2B5EF4-FFF2-40B4-BE49-F238E27FC236}">
                <a16:creationId xmlns:a16="http://schemas.microsoft.com/office/drawing/2014/main" id="{F81F8BD0-940D-08BC-9957-529BBC83F740}"/>
              </a:ext>
            </a:extLst>
          </p:cNvPr>
          <p:cNvSpPr txBox="1"/>
          <p:nvPr/>
        </p:nvSpPr>
        <p:spPr>
          <a:xfrm>
            <a:off x="1472179" y="24400854"/>
            <a:ext cx="13888454" cy="12249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0" b="1" i="0" u="none" strike="noStrike" cap="none" dirty="0">
                <a:solidFill>
                  <a:srgbClr val="760000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lang="en-US" sz="7200" b="1" i="0" u="sng" strike="noStrike" cap="none" dirty="0">
                <a:solidFill>
                  <a:srgbClr val="760000"/>
                </a:solidFill>
                <a:latin typeface="Calibri"/>
                <a:ea typeface="Calibri"/>
                <a:cs typeface="Calibri"/>
                <a:sym typeface="Calibri"/>
              </a:rPr>
              <a:t>METHODS</a:t>
            </a:r>
          </a:p>
          <a:p>
            <a:pPr rtl="0" fontAlgn="base">
              <a:buFont typeface="Arial" panose="020B0604020202020204" pitchFamily="34" charset="0"/>
              <a:buChar char="•"/>
            </a:pPr>
            <a:r>
              <a:rPr lang="en-US" sz="54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Built 30 mats containing Vertical or Horizontal shells (4)</a:t>
            </a:r>
          </a:p>
          <a:p>
            <a:pPr rtl="0" fontAlgn="base">
              <a:buFont typeface="Arial" panose="020B0604020202020204" pitchFamily="34" charset="0"/>
              <a:buChar char="•"/>
            </a:pPr>
            <a:r>
              <a:rPr lang="en-US" sz="54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Placed 10 mats of each type at each of 3 locations in the IRL</a:t>
            </a:r>
          </a:p>
          <a:p>
            <a:pPr rtl="0" fontAlgn="base">
              <a:buFont typeface="Arial" panose="020B0604020202020204" pitchFamily="34" charset="0"/>
              <a:buChar char="•"/>
            </a:pPr>
            <a:r>
              <a:rPr lang="en-US" sz="54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Waited 3 months for biomass to accumulate on the shells</a:t>
            </a:r>
          </a:p>
          <a:p>
            <a:pPr rtl="0" fontAlgn="base">
              <a:buFont typeface="Arial" panose="020B0604020202020204" pitchFamily="34" charset="0"/>
              <a:buChar char="•"/>
            </a:pPr>
            <a:r>
              <a:rPr lang="en-US" sz="54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Removed mats from the IRL</a:t>
            </a:r>
          </a:p>
          <a:p>
            <a:pPr rtl="0" fontAlgn="base">
              <a:buFont typeface="Arial" panose="020B0604020202020204" pitchFamily="34" charset="0"/>
              <a:buChar char="•"/>
            </a:pPr>
            <a:r>
              <a:rPr lang="en-US" sz="54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Scraped all biomass off the shells and dried all samples in a drying oven at 70</a:t>
            </a:r>
            <a:r>
              <a:rPr lang="en-US" sz="5400" dirty="0"/>
              <a:t>°C</a:t>
            </a:r>
            <a:r>
              <a:rPr lang="en-US" sz="54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for 6 hours</a:t>
            </a:r>
          </a:p>
          <a:p>
            <a:pPr rtl="0" fontAlgn="base">
              <a:buFont typeface="Arial" panose="020B0604020202020204" pitchFamily="34" charset="0"/>
              <a:buChar char="•"/>
            </a:pPr>
            <a:r>
              <a:rPr lang="en-US" sz="54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Weig</a:t>
            </a:r>
            <a:r>
              <a:rPr lang="en-US" sz="5400" dirty="0">
                <a:latin typeface="Calibri" panose="020F0502020204030204" pitchFamily="34" charset="0"/>
                <a:cs typeface="Calibri" panose="020F0502020204030204" pitchFamily="34" charset="0"/>
              </a:rPr>
              <a:t>hed</a:t>
            </a:r>
            <a:r>
              <a:rPr lang="en-US" sz="54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all dried samples</a:t>
            </a:r>
          </a:p>
          <a:p>
            <a:pPr rtl="0" fontAlgn="base">
              <a:buFont typeface="Arial" panose="020B0604020202020204" pitchFamily="34" charset="0"/>
              <a:buChar char="•"/>
            </a:pPr>
            <a:r>
              <a:rPr lang="en-US" sz="54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Compared accumulated biomass between sites and treatments in R</a:t>
            </a:r>
            <a:r>
              <a:rPr lang="en-US" sz="5400" dirty="0"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US" sz="54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tudio with an ANOVA test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7000" i="0" strike="noStrike" cap="none" dirty="0">
              <a:solidFill>
                <a:srgbClr val="76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945EF55-D682-BAB0-F8B5-3B9DB9E665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0636" y="19516409"/>
            <a:ext cx="11552181" cy="4934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Google Shape;52;p1">
            <a:extLst>
              <a:ext uri="{FF2B5EF4-FFF2-40B4-BE49-F238E27FC236}">
                <a16:creationId xmlns:a16="http://schemas.microsoft.com/office/drawing/2014/main" id="{3914949A-F65A-2616-40D0-360DF0094BA0}"/>
              </a:ext>
            </a:extLst>
          </p:cNvPr>
          <p:cNvSpPr txBox="1"/>
          <p:nvPr/>
        </p:nvSpPr>
        <p:spPr>
          <a:xfrm>
            <a:off x="1138083" y="14448792"/>
            <a:ext cx="14233564" cy="8094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0" b="1" i="0" u="none" strike="noStrike" cap="none" dirty="0">
                <a:solidFill>
                  <a:srgbClr val="760000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lang="en-US" sz="7200" b="1" i="0" u="sng" strike="noStrike" cap="none" dirty="0">
                <a:solidFill>
                  <a:srgbClr val="760000"/>
                </a:solidFill>
                <a:latin typeface="Calibri"/>
                <a:ea typeface="Calibri"/>
                <a:cs typeface="Calibri"/>
                <a:sym typeface="Calibri"/>
              </a:rPr>
              <a:t>OBJECTIVES</a:t>
            </a:r>
          </a:p>
          <a:p>
            <a:pPr rtl="0" fontAlgn="base">
              <a:buFont typeface="Arial" panose="020B0604020202020204" pitchFamily="34" charset="0"/>
              <a:buChar char="•"/>
            </a:pPr>
            <a:r>
              <a:rPr lang="en-US" sz="4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5400" b="1" dirty="0"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en-US" sz="54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Q: </a:t>
            </a:r>
            <a:r>
              <a:rPr lang="en-US" sz="54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Does the orientation of the oyster-shells impact the amount of biomass accumulation on each shell?</a:t>
            </a:r>
          </a:p>
          <a:p>
            <a:pPr rtl="0" fontAlgn="base">
              <a:buFont typeface="Arial" panose="020B0604020202020204" pitchFamily="34" charset="0"/>
              <a:buChar char="•"/>
            </a:pPr>
            <a:r>
              <a:rPr lang="en-US" sz="54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54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H1: </a:t>
            </a:r>
            <a:r>
              <a:rPr lang="en-US" sz="54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Vertically oriented oyster-shells will create a better environment for recruitment like natural oyster reefs because they increase turbulent </a:t>
            </a:r>
          </a:p>
          <a:p>
            <a:pPr rtl="0" fontAlgn="base"/>
            <a:r>
              <a:rPr lang="en-US" sz="54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flow (3).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7000" i="0" strike="noStrike" cap="none" dirty="0">
              <a:solidFill>
                <a:srgbClr val="76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Google Shape;52;p1">
            <a:extLst>
              <a:ext uri="{FF2B5EF4-FFF2-40B4-BE49-F238E27FC236}">
                <a16:creationId xmlns:a16="http://schemas.microsoft.com/office/drawing/2014/main" id="{F11960CE-3399-4C4E-F006-21F6E6854F0A}"/>
              </a:ext>
            </a:extLst>
          </p:cNvPr>
          <p:cNvSpPr txBox="1"/>
          <p:nvPr/>
        </p:nvSpPr>
        <p:spPr>
          <a:xfrm>
            <a:off x="29763643" y="29713201"/>
            <a:ext cx="12965567" cy="83099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0" b="1" i="0" u="none" strike="noStrike" cap="none" dirty="0">
                <a:solidFill>
                  <a:srgbClr val="760000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lang="en-US" sz="7200" b="1" i="0" u="sng" strike="noStrike" cap="none" dirty="0">
                <a:solidFill>
                  <a:srgbClr val="760000"/>
                </a:solidFill>
                <a:latin typeface="Calibri"/>
                <a:ea typeface="Calibri"/>
                <a:cs typeface="Calibri"/>
                <a:sym typeface="Calibri"/>
              </a:rPr>
              <a:t>ACKNOWLEDGEMENTS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 thank the following people for their advice and assistance</a:t>
            </a:r>
            <a:r>
              <a:rPr lang="en-US" sz="4800" dirty="0">
                <a:latin typeface="Arial" panose="020B0604020202020204" pitchFamily="34" charset="0"/>
              </a:rPr>
              <a:t>: </a:t>
            </a:r>
            <a:r>
              <a:rPr lang="en-US" sz="4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Dr. Weaver, Dr. Kelli Hunsucker, Dr. Miller, Brice Smith, Shannon Bone, Summer Smith, Irene George,</a:t>
            </a:r>
            <a:r>
              <a:rPr lang="en-US" sz="4800" dirty="0">
                <a:latin typeface="Arial" panose="020B0604020202020204" pitchFamily="34" charset="0"/>
              </a:rPr>
              <a:t> Mike Gigliotti,</a:t>
            </a:r>
            <a:r>
              <a:rPr lang="en-US" sz="4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Anna Barcala, Philip Wince, James Lacey, Matthew Poirier, The Brevard Zoo staff, and </a:t>
            </a:r>
            <a:r>
              <a:rPr lang="en-US" sz="4800" dirty="0">
                <a:latin typeface="Arial" panose="020B0604020202020204" pitchFamily="34" charset="0"/>
              </a:rPr>
              <a:t>m</a:t>
            </a:r>
            <a:r>
              <a:rPr lang="en-US" sz="4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y </a:t>
            </a:r>
            <a:r>
              <a:rPr lang="en-US" sz="4800" dirty="0">
                <a:latin typeface="Arial" panose="020B0604020202020204" pitchFamily="34" charset="0"/>
              </a:rPr>
              <a:t>p</a:t>
            </a:r>
            <a:r>
              <a:rPr lang="en-US" sz="4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arents</a:t>
            </a:r>
            <a:endParaRPr lang="en-US" sz="34400" dirty="0">
              <a:effectLst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7200" b="1" i="0" u="sng" strike="noStrike" cap="none" dirty="0">
              <a:solidFill>
                <a:srgbClr val="76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rtl="0" fontAlgn="base"/>
            <a:r>
              <a:rPr lang="en-US" sz="5400" cap="none" dirty="0">
                <a:latin typeface="Arial" panose="020B0604020202020204" pitchFamily="34" charset="0"/>
                <a:ea typeface="Calibri"/>
                <a:cs typeface="Calibri"/>
                <a:sym typeface="Calibri"/>
              </a:rPr>
              <a:t> </a:t>
            </a:r>
            <a:endParaRPr lang="en-US" sz="7000" i="0" strike="noStrike" cap="none" dirty="0">
              <a:solidFill>
                <a:srgbClr val="76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id="{91910A70-7F91-6B68-1096-6C50EBFC0D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94828" y="19202400"/>
            <a:ext cx="12292612" cy="8923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E60C523-70AD-B479-A352-B28042F304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622940" y="27421590"/>
            <a:ext cx="11552181" cy="881802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BDF2210-CB0F-2D46-C7E3-C846ABD83B83}"/>
              </a:ext>
            </a:extLst>
          </p:cNvPr>
          <p:cNvSpPr txBox="1"/>
          <p:nvPr/>
        </p:nvSpPr>
        <p:spPr>
          <a:xfrm>
            <a:off x="17093384" y="36225082"/>
            <a:ext cx="1061129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Figure 2: Mean of biomass accumulated from each treatment at each site.</a:t>
            </a:r>
            <a:endParaRPr lang="en-US" sz="1100" dirty="0"/>
          </a:p>
        </p:txBody>
      </p:sp>
      <p:sp>
        <p:nvSpPr>
          <p:cNvPr id="14" name="Google Shape;52;p1">
            <a:extLst>
              <a:ext uri="{FF2B5EF4-FFF2-40B4-BE49-F238E27FC236}">
                <a16:creationId xmlns:a16="http://schemas.microsoft.com/office/drawing/2014/main" id="{71E67C0F-8F89-33BD-0FE6-DD473AB86D9B}"/>
              </a:ext>
            </a:extLst>
          </p:cNvPr>
          <p:cNvSpPr txBox="1"/>
          <p:nvPr/>
        </p:nvSpPr>
        <p:spPr>
          <a:xfrm>
            <a:off x="29694828" y="7273927"/>
            <a:ext cx="12965568" cy="10341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0" b="1" i="0" u="none" strike="noStrike" cap="none" dirty="0">
                <a:solidFill>
                  <a:srgbClr val="760000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lang="en-US" sz="7200" b="1" i="0" u="sng" strike="noStrike" cap="none" dirty="0">
                <a:solidFill>
                  <a:srgbClr val="760000"/>
                </a:solidFill>
                <a:latin typeface="Calibri"/>
                <a:ea typeface="Calibri"/>
                <a:cs typeface="Calibri"/>
                <a:sym typeface="Calibri"/>
              </a:rPr>
              <a:t>CONCLUSIONS</a:t>
            </a:r>
          </a:p>
          <a:p>
            <a:pPr marL="857250" indent="-857250" rtl="0" fontAlgn="base">
              <a:buFont typeface="Arial" panose="020B0604020202020204" pitchFamily="34" charset="0"/>
              <a:buChar char="•"/>
            </a:pPr>
            <a:r>
              <a:rPr lang="en-US" sz="54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Hypothesis was supported.</a:t>
            </a:r>
          </a:p>
          <a:p>
            <a:pPr marL="857250" indent="-857250" rtl="0" fontAlgn="base">
              <a:buFont typeface="Arial" panose="020B0604020202020204" pitchFamily="34" charset="0"/>
              <a:buChar char="•"/>
            </a:pPr>
            <a:r>
              <a:rPr lang="en-US" sz="5400" i="0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Overall, the vertical shells accumulated biomass more effectively than the horizontal shells as seen in Fig. 1.</a:t>
            </a:r>
          </a:p>
          <a:p>
            <a:pPr marL="857250" indent="-857250" rtl="0" fontAlgn="base">
              <a:buFont typeface="Arial" panose="020B0604020202020204" pitchFamily="34" charset="0"/>
              <a:buChar char="•"/>
            </a:pPr>
            <a:r>
              <a:rPr lang="en-US" sz="54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ANOVA comparing the treatments yielded a non-significant p=0.442.</a:t>
            </a:r>
          </a:p>
          <a:p>
            <a:pPr marL="857250" indent="-857250" rtl="0" fontAlgn="base">
              <a:buFont typeface="Arial" panose="020B0604020202020204" pitchFamily="34" charset="0"/>
              <a:buChar char="•"/>
            </a:pPr>
            <a:r>
              <a:rPr lang="en-US" sz="5400" i="0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Accumulation varied by site as </a:t>
            </a:r>
          </a:p>
          <a:p>
            <a:pPr rtl="0" fontAlgn="base"/>
            <a:r>
              <a:rPr lang="en-US" sz="54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lang="en-US" sz="5400" i="0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seen in Fig. 2.</a:t>
            </a:r>
          </a:p>
          <a:p>
            <a:pPr marL="857250" indent="-857250" rtl="0" fontAlgn="base">
              <a:buFont typeface="Arial" panose="020B0604020202020204" pitchFamily="34" charset="0"/>
              <a:buChar char="•"/>
            </a:pPr>
            <a:r>
              <a:rPr lang="en-US" sz="54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With more resources and people this methodology has shown promising results for future lagoon restoration projects.</a:t>
            </a:r>
            <a:endParaRPr lang="en-US" sz="5400" i="0" strike="noStrike" cap="none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" name="Picture 15" descr="A group of oysters on a white surface&#10;&#10;AI-generated content may be incorrect.">
            <a:extLst>
              <a:ext uri="{FF2B5EF4-FFF2-40B4-BE49-F238E27FC236}">
                <a16:creationId xmlns:a16="http://schemas.microsoft.com/office/drawing/2014/main" id="{D7FF8EAD-6DED-AD9A-0BA5-9F5A1191468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305841" y="7237247"/>
            <a:ext cx="14048748" cy="8818022"/>
          </a:xfrm>
          <a:prstGeom prst="rect">
            <a:avLst/>
          </a:prstGeom>
        </p:spPr>
      </p:pic>
      <p:pic>
        <p:nvPicPr>
          <p:cNvPr id="18" name="Graphic 17" descr="Hammer outline">
            <a:extLst>
              <a:ext uri="{FF2B5EF4-FFF2-40B4-BE49-F238E27FC236}">
                <a16:creationId xmlns:a16="http://schemas.microsoft.com/office/drawing/2014/main" id="{8052588F-EF27-5139-259A-15BF167E660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788373" y="35547556"/>
            <a:ext cx="1978652" cy="2205530"/>
          </a:xfrm>
          <a:prstGeom prst="rect">
            <a:avLst/>
          </a:prstGeom>
        </p:spPr>
      </p:pic>
      <p:pic>
        <p:nvPicPr>
          <p:cNvPr id="20" name="Graphic 19" descr="Computer outline">
            <a:extLst>
              <a:ext uri="{FF2B5EF4-FFF2-40B4-BE49-F238E27FC236}">
                <a16:creationId xmlns:a16="http://schemas.microsoft.com/office/drawing/2014/main" id="{91CCEA64-4B2D-F5E4-1A58-44EBBE32DD3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2303350" y="35482472"/>
            <a:ext cx="2260626" cy="2260626"/>
          </a:xfrm>
          <a:prstGeom prst="rect">
            <a:avLst/>
          </a:prstGeom>
        </p:spPr>
      </p:pic>
      <p:pic>
        <p:nvPicPr>
          <p:cNvPr id="22" name="Graphic 21" descr="Shell outline">
            <a:extLst>
              <a:ext uri="{FF2B5EF4-FFF2-40B4-BE49-F238E27FC236}">
                <a16:creationId xmlns:a16="http://schemas.microsoft.com/office/drawing/2014/main" id="{E9B67823-DEC6-526E-6BC8-E9629CE6251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6777962" y="35482475"/>
            <a:ext cx="2260626" cy="2260626"/>
          </a:xfrm>
          <a:prstGeom prst="rect">
            <a:avLst/>
          </a:prstGeom>
        </p:spPr>
      </p:pic>
      <p:pic>
        <p:nvPicPr>
          <p:cNvPr id="24" name="Graphic 23" descr="Scale outline">
            <a:extLst>
              <a:ext uri="{FF2B5EF4-FFF2-40B4-BE49-F238E27FC236}">
                <a16:creationId xmlns:a16="http://schemas.microsoft.com/office/drawing/2014/main" id="{5B52CC2F-1007-0ED3-1E13-8B8EC35E42BD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9448417" y="35482475"/>
            <a:ext cx="2260624" cy="2260624"/>
          </a:xfrm>
          <a:prstGeom prst="rect">
            <a:avLst/>
          </a:prstGeom>
        </p:spPr>
      </p:pic>
      <p:pic>
        <p:nvPicPr>
          <p:cNvPr id="26" name="Graphic 25" descr="Wave outline">
            <a:extLst>
              <a:ext uri="{FF2B5EF4-FFF2-40B4-BE49-F238E27FC236}">
                <a16:creationId xmlns:a16="http://schemas.microsoft.com/office/drawing/2014/main" id="{B289CE51-4335-0172-4AF8-374AACD2F5EE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4125738" y="35482475"/>
            <a:ext cx="2260624" cy="2260624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7A58E8AF-D624-A192-F403-71DA99E1C3A4}"/>
              </a:ext>
            </a:extLst>
          </p:cNvPr>
          <p:cNvSpPr txBox="1"/>
          <p:nvPr/>
        </p:nvSpPr>
        <p:spPr>
          <a:xfrm>
            <a:off x="15360632" y="15368410"/>
            <a:ext cx="70124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FFFF"/>
                </a:solidFill>
              </a:rPr>
              <a:t>Photo Credit: Getty Images 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ADB056E-0309-F6D3-C2D5-30373A3F07C7}"/>
              </a:ext>
            </a:extLst>
          </p:cNvPr>
          <p:cNvSpPr txBox="1"/>
          <p:nvPr/>
        </p:nvSpPr>
        <p:spPr>
          <a:xfrm>
            <a:off x="29825609" y="27395250"/>
            <a:ext cx="70124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FFFF"/>
                </a:solidFill>
              </a:rPr>
              <a:t>Photo Credit: Brice Smith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FEFF856-FB13-4E32-B68B-6B98A834FCB3}"/>
              </a:ext>
            </a:extLst>
          </p:cNvPr>
          <p:cNvSpPr/>
          <p:nvPr/>
        </p:nvSpPr>
        <p:spPr>
          <a:xfrm>
            <a:off x="16212707" y="29990166"/>
            <a:ext cx="880677" cy="4788365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CE0786D-9B16-66A0-90E2-9F75AB879D8A}"/>
              </a:ext>
            </a:extLst>
          </p:cNvPr>
          <p:cNvSpPr txBox="1"/>
          <p:nvPr/>
        </p:nvSpPr>
        <p:spPr>
          <a:xfrm rot="16200000">
            <a:off x="13621629" y="31393169"/>
            <a:ext cx="61243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Biomass Accumulated (g)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0BCCBCB-B1AB-2EEF-C9BD-33DA98A965C4}"/>
              </a:ext>
            </a:extLst>
          </p:cNvPr>
          <p:cNvSpPr/>
          <p:nvPr/>
        </p:nvSpPr>
        <p:spPr>
          <a:xfrm>
            <a:off x="26881372" y="31420340"/>
            <a:ext cx="1120565" cy="953311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A5EFE6AF-9F7A-FA79-1913-A017D7F9139F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6828582" y="17380573"/>
            <a:ext cx="10611294" cy="9145006"/>
          </a:xfrm>
          <a:prstGeom prst="rect">
            <a:avLst/>
          </a:prstGeom>
        </p:spPr>
      </p:pic>
      <p:sp>
        <p:nvSpPr>
          <p:cNvPr id="4" name="Google Shape;52;p1">
            <a:extLst>
              <a:ext uri="{FF2B5EF4-FFF2-40B4-BE49-F238E27FC236}">
                <a16:creationId xmlns:a16="http://schemas.microsoft.com/office/drawing/2014/main" id="{B35AA9E7-DF73-47D7-3C53-F707C11DE0CF}"/>
              </a:ext>
            </a:extLst>
          </p:cNvPr>
          <p:cNvSpPr txBox="1"/>
          <p:nvPr/>
        </p:nvSpPr>
        <p:spPr>
          <a:xfrm>
            <a:off x="19423800" y="16641911"/>
            <a:ext cx="5425440" cy="22775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0" b="1" i="0" u="none" strike="noStrike" cap="none" dirty="0">
                <a:solidFill>
                  <a:srgbClr val="760000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lang="en-US" sz="7200" b="1" i="0" u="sng" strike="noStrike" cap="none" dirty="0">
                <a:solidFill>
                  <a:srgbClr val="760000"/>
                </a:solidFill>
                <a:latin typeface="Calibri"/>
                <a:ea typeface="Calibri"/>
                <a:cs typeface="Calibri"/>
                <a:sym typeface="Calibri"/>
              </a:rPr>
              <a:t>RESULTS</a:t>
            </a:r>
          </a:p>
          <a:p>
            <a:pPr rtl="0" fontAlgn="base"/>
            <a:endParaRPr lang="en-US" sz="7000" i="0" strike="noStrike" cap="none" dirty="0">
              <a:solidFill>
                <a:srgbClr val="76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828BD7F-C1BE-71A4-348C-557AA96F50D5}"/>
              </a:ext>
            </a:extLst>
          </p:cNvPr>
          <p:cNvSpPr txBox="1"/>
          <p:nvPr/>
        </p:nvSpPr>
        <p:spPr>
          <a:xfrm>
            <a:off x="16985112" y="26525579"/>
            <a:ext cx="1061129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Figure 1: Overall mean of biomass accumulated between the two treatments. </a:t>
            </a:r>
            <a:endParaRPr lang="en-US" sz="1100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B92C3A3-40C2-156B-0087-40D209D8E60F}"/>
              </a:ext>
            </a:extLst>
          </p:cNvPr>
          <p:cNvSpPr/>
          <p:nvPr/>
        </p:nvSpPr>
        <p:spPr>
          <a:xfrm>
            <a:off x="25837294" y="21589964"/>
            <a:ext cx="1120565" cy="953311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5F648C5-1F18-546A-D69F-C2BDEAF6965A}"/>
              </a:ext>
            </a:extLst>
          </p:cNvPr>
          <p:cNvSpPr txBox="1"/>
          <p:nvPr/>
        </p:nvSpPr>
        <p:spPr>
          <a:xfrm>
            <a:off x="25837294" y="21460491"/>
            <a:ext cx="1789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Horizontal</a:t>
            </a:r>
            <a:endParaRPr lang="en-US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988FE0C-D086-11A2-8DD5-BA0F78CAADEB}"/>
              </a:ext>
            </a:extLst>
          </p:cNvPr>
          <p:cNvSpPr txBox="1"/>
          <p:nvPr/>
        </p:nvSpPr>
        <p:spPr>
          <a:xfrm>
            <a:off x="25837294" y="21908496"/>
            <a:ext cx="1789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Vertical</a:t>
            </a:r>
            <a:endParaRPr lang="en-US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96814FD-92B8-75F1-EED2-34F7E8BE7F8B}"/>
              </a:ext>
            </a:extLst>
          </p:cNvPr>
          <p:cNvSpPr txBox="1"/>
          <p:nvPr/>
        </p:nvSpPr>
        <p:spPr>
          <a:xfrm>
            <a:off x="26796234" y="31411311"/>
            <a:ext cx="1789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Horizontal</a:t>
            </a:r>
            <a:endParaRPr lang="en-US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487EE6E-FEDD-A387-ED0D-9A8D08F43C80}"/>
              </a:ext>
            </a:extLst>
          </p:cNvPr>
          <p:cNvSpPr txBox="1"/>
          <p:nvPr/>
        </p:nvSpPr>
        <p:spPr>
          <a:xfrm>
            <a:off x="26810119" y="31924422"/>
            <a:ext cx="1789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Vertical</a:t>
            </a: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5">
      <a:dk1>
        <a:srgbClr val="000000"/>
      </a:dk1>
      <a:lt1>
        <a:srgbClr val="FFFFD9"/>
      </a:lt1>
      <a:dk2>
        <a:srgbClr val="000000"/>
      </a:dk2>
      <a:lt2>
        <a:srgbClr val="777777"/>
      </a:lt2>
      <a:accent1>
        <a:srgbClr val="FFFFF7"/>
      </a:accent1>
      <a:accent2>
        <a:srgbClr val="33CCCC"/>
      </a:accent2>
      <a:accent3>
        <a:srgbClr val="FFFFE9"/>
      </a:accent3>
      <a:accent4>
        <a:srgbClr val="000000"/>
      </a:accent4>
      <a:accent5>
        <a:srgbClr val="FFFFFA"/>
      </a:accent5>
      <a:accent6>
        <a:srgbClr val="2DB9B9"/>
      </a:accent6>
      <a:hlink>
        <a:srgbClr val="FF5050"/>
      </a:hlink>
      <a:folHlink>
        <a:srgbClr val="FF99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18578</TotalTime>
  <Words>394</Words>
  <Application>Microsoft Office PowerPoint</Application>
  <PresentationFormat>Custom</PresentationFormat>
  <Paragraphs>41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Default Design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shopper</dc:creator>
  <cp:lastModifiedBy>Robert Bossert</cp:lastModifiedBy>
  <cp:revision>20</cp:revision>
  <dcterms:created xsi:type="dcterms:W3CDTF">2007-04-04T14:17:42Z</dcterms:created>
  <dcterms:modified xsi:type="dcterms:W3CDTF">2025-04-16T21:37:40Z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0x0101008CB6C76999A8E946924D195080FADDE7</vt:lpwstr>
  </property>
</Properties>
</file>