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4STXvP7kDno4AlMoqyKqfzKdN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742"/>
    <p:restoredTop sz="94198"/>
  </p:normalViewPr>
  <p:slideViewPr>
    <p:cSldViewPr snapToGrid="0">
      <p:cViewPr>
        <p:scale>
          <a:sx n="25" d="100"/>
          <a:sy n="25" d="100"/>
        </p:scale>
        <p:origin x="1632" y="104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9314780" y="1548583"/>
            <a:ext cx="33244972" cy="33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Change and the Biogeography of a Critical Component of Coral Reefs</a:t>
            </a:r>
            <a:endParaRPr lang="en-US" sz="8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Summer R. Smith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Advisor: Dr. Richard Aronson, Dept. of OEMS , Florida Institute of Technology</a:t>
            </a:r>
            <a:endParaRPr lang="en-US"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8086727" y="7273927"/>
            <a:ext cx="184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EC36A-01C8-01C8-6CD7-84E07BEBDA13}"/>
              </a:ext>
            </a:extLst>
          </p:cNvPr>
          <p:cNvSpPr txBox="1"/>
          <p:nvPr/>
        </p:nvSpPr>
        <p:spPr>
          <a:xfrm>
            <a:off x="3291732" y="7351864"/>
            <a:ext cx="3132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7ED70-C5BA-4CF9-C5A6-1CC0238E5ED7}"/>
              </a:ext>
            </a:extLst>
          </p:cNvPr>
          <p:cNvSpPr txBox="1"/>
          <p:nvPr/>
        </p:nvSpPr>
        <p:spPr>
          <a:xfrm>
            <a:off x="5487379" y="23538896"/>
            <a:ext cx="6562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333CBA-4EE2-8794-5BB3-96C2FB1A5846}"/>
              </a:ext>
            </a:extLst>
          </p:cNvPr>
          <p:cNvSpPr/>
          <p:nvPr/>
        </p:nvSpPr>
        <p:spPr>
          <a:xfrm>
            <a:off x="1146924" y="7070648"/>
            <a:ext cx="14353218" cy="161929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DED02E-3F6F-EC37-D6E7-475D8CBBE8CF}"/>
              </a:ext>
            </a:extLst>
          </p:cNvPr>
          <p:cNvSpPr txBox="1"/>
          <p:nvPr/>
        </p:nvSpPr>
        <p:spPr>
          <a:xfrm>
            <a:off x="5998554" y="30369516"/>
            <a:ext cx="476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EF766B-D497-3212-367C-9E8AEF68DF36}"/>
              </a:ext>
            </a:extLst>
          </p:cNvPr>
          <p:cNvSpPr txBox="1"/>
          <p:nvPr/>
        </p:nvSpPr>
        <p:spPr>
          <a:xfrm>
            <a:off x="1270802" y="31461579"/>
            <a:ext cx="1272220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Occurrence data were obtained from the Coral Reef Evaluation and Monitoring Project (CREMP) dataset. Environmental variable layers, including sea surface temperature, salinity, and chlorophyll-a concentration, were sourced from the Bio-ORACLE database. Predictive RCP layers were obtained through Bio-ORACLE.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apping and statistical analyses were performed in RStudio.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508A998-ED8E-3885-6875-65EBE1CFC673}"/>
              </a:ext>
            </a:extLst>
          </p:cNvPr>
          <p:cNvSpPr/>
          <p:nvPr/>
        </p:nvSpPr>
        <p:spPr>
          <a:xfrm>
            <a:off x="1128402" y="23501778"/>
            <a:ext cx="14353219" cy="62190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97BFB0F-5107-0AE4-AD82-E74ED2963FDB}"/>
              </a:ext>
            </a:extLst>
          </p:cNvPr>
          <p:cNvSpPr/>
          <p:nvPr/>
        </p:nvSpPr>
        <p:spPr>
          <a:xfrm>
            <a:off x="1143851" y="30163345"/>
            <a:ext cx="26242429" cy="76993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C4C822B-7210-74DD-25DE-B703C03E08B0}"/>
              </a:ext>
            </a:extLst>
          </p:cNvPr>
          <p:cNvSpPr txBox="1"/>
          <p:nvPr/>
        </p:nvSpPr>
        <p:spPr>
          <a:xfrm flipH="1">
            <a:off x="26953081" y="7351864"/>
            <a:ext cx="2546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63" name="Picture 62" descr="A green and white map&#10;&#10;Description automatically generated">
            <a:extLst>
              <a:ext uri="{FF2B5EF4-FFF2-40B4-BE49-F238E27FC236}">
                <a16:creationId xmlns:a16="http://schemas.microsoft.com/office/drawing/2014/main" id="{2300B099-3101-1F5A-1DC7-F3A96BCFBF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" t="16105" r="1975" b="18270"/>
          <a:stretch/>
        </p:blipFill>
        <p:spPr>
          <a:xfrm>
            <a:off x="17110724" y="7004840"/>
            <a:ext cx="8563090" cy="5129591"/>
          </a:xfrm>
          <a:prstGeom prst="rect">
            <a:avLst/>
          </a:prstGeom>
        </p:spPr>
      </p:pic>
      <p:pic>
        <p:nvPicPr>
          <p:cNvPr id="65" name="Picture 64" descr="A green and yellow gradien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C3B2F1B-996D-8F45-1D58-1847436C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3" t="16086" r="1005" b="18985"/>
          <a:stretch/>
        </p:blipFill>
        <p:spPr>
          <a:xfrm>
            <a:off x="17027158" y="22708976"/>
            <a:ext cx="8804642" cy="5171766"/>
          </a:xfrm>
          <a:prstGeom prst="rect">
            <a:avLst/>
          </a:prstGeom>
        </p:spPr>
      </p:pic>
      <p:pic>
        <p:nvPicPr>
          <p:cNvPr id="67" name="Picture 66" descr="A green and yellow color scheme&#10;&#10;Description automatically generated with medium confidence">
            <a:extLst>
              <a:ext uri="{FF2B5EF4-FFF2-40B4-BE49-F238E27FC236}">
                <a16:creationId xmlns:a16="http://schemas.microsoft.com/office/drawing/2014/main" id="{E8B2BA1B-E945-83B1-9F00-43BF8838F0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46" t="16921" r="927" b="18148"/>
          <a:stretch/>
        </p:blipFill>
        <p:spPr>
          <a:xfrm>
            <a:off x="17027158" y="17448495"/>
            <a:ext cx="8804642" cy="5171765"/>
          </a:xfrm>
          <a:prstGeom prst="rect">
            <a:avLst/>
          </a:prstGeom>
        </p:spPr>
      </p:pic>
      <p:pic>
        <p:nvPicPr>
          <p:cNvPr id="69" name="Picture 68" descr="A green and yellow gradien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3ADD55B-2174-08C9-CEA1-23CFF0B433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8" t="16186" r="926" b="18883"/>
          <a:stretch/>
        </p:blipFill>
        <p:spPr>
          <a:xfrm>
            <a:off x="17005036" y="12134431"/>
            <a:ext cx="8804642" cy="5078051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1FDE8ED6-972C-A394-893B-02B58821EB3A}"/>
              </a:ext>
            </a:extLst>
          </p:cNvPr>
          <p:cNvSpPr/>
          <p:nvPr/>
        </p:nvSpPr>
        <p:spPr>
          <a:xfrm>
            <a:off x="28052064" y="18008196"/>
            <a:ext cx="14507688" cy="1621920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47EF2D-E8D7-A6A7-BA29-5EB7C2942C00}"/>
              </a:ext>
            </a:extLst>
          </p:cNvPr>
          <p:cNvSpPr txBox="1"/>
          <p:nvPr/>
        </p:nvSpPr>
        <p:spPr>
          <a:xfrm>
            <a:off x="33203243" y="18317434"/>
            <a:ext cx="4205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CD8E2F7-D620-C6B5-B65A-22BBBC45B188}"/>
              </a:ext>
            </a:extLst>
          </p:cNvPr>
          <p:cNvSpPr/>
          <p:nvPr/>
        </p:nvSpPr>
        <p:spPr>
          <a:xfrm>
            <a:off x="28039606" y="34600900"/>
            <a:ext cx="14507688" cy="32618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id="{70A674B7-D642-5176-F6D9-A1ACEC026C6F}"/>
              </a:ext>
            </a:extLst>
          </p:cNvPr>
          <p:cNvSpPr/>
          <p:nvPr/>
        </p:nvSpPr>
        <p:spPr>
          <a:xfrm>
            <a:off x="25831800" y="16840623"/>
            <a:ext cx="805573" cy="11863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id="{DA68D376-2647-832F-6D93-E1DACF871C1E}"/>
              </a:ext>
            </a:extLst>
          </p:cNvPr>
          <p:cNvSpPr/>
          <p:nvPr/>
        </p:nvSpPr>
        <p:spPr>
          <a:xfrm>
            <a:off x="25779502" y="11654146"/>
            <a:ext cx="805573" cy="11863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8EE17E3-A963-8356-674E-709D56D24C42}"/>
              </a:ext>
            </a:extLst>
          </p:cNvPr>
          <p:cNvSpPr txBox="1"/>
          <p:nvPr/>
        </p:nvSpPr>
        <p:spPr>
          <a:xfrm>
            <a:off x="28206533" y="19547811"/>
            <a:ext cx="14353219" cy="1412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present-day SDM predicts a high probability of </a:t>
            </a:r>
            <a:r>
              <a:rPr lang="en-US" sz="4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P. caribaeorum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along the FKRT, with moderate suitability extending along both the east and west coasts of Florida. Within the FKRT, current </a:t>
            </a:r>
            <a:r>
              <a:rPr lang="en-US" sz="4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P. caribaeorum 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abundance is greatest in the Middle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eys.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Projections under RCP 4.5 and 6.0 scenarios show a decline in suitable habitat throughout the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FKRT and along the Florida coast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whereas the RCP 8.5 model indicates a substantial loss of habitat suitability across the entire region. These patterns likely reflect the combined effects of rising temperatures, increased salinity, and reduced chlorophyll-a concentrations. As conditions become less favorable, we should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xpect a decline in coral abundance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throughout 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FKRT, followed by a shift toward zoanthid- and macroalgal-dominated communities, until environmental stressors become too extreme even for these more resilient taxa. This research may be of consideration in future management and policy decisions regarding Florida’s reefs. </a:t>
            </a:r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CBC180-C30B-2D37-0F01-F769B2063BDA}"/>
              </a:ext>
            </a:extLst>
          </p:cNvPr>
          <p:cNvSpPr txBox="1"/>
          <p:nvPr/>
        </p:nvSpPr>
        <p:spPr>
          <a:xfrm>
            <a:off x="31853700" y="34921980"/>
            <a:ext cx="7195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Acknowledgments</a:t>
            </a:r>
          </a:p>
        </p:txBody>
      </p:sp>
      <p:pic>
        <p:nvPicPr>
          <p:cNvPr id="8" name="Picture 7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92EDCC1-A5C9-4C1F-2E8C-05D7DCA889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555" t="8730" r="1"/>
          <a:stretch/>
        </p:blipFill>
        <p:spPr>
          <a:xfrm>
            <a:off x="30315970" y="7237010"/>
            <a:ext cx="11289230" cy="8834272"/>
          </a:xfrm>
          <a:prstGeom prst="rect">
            <a:avLst/>
          </a:prstGeom>
        </p:spPr>
      </p:pic>
      <p:pic>
        <p:nvPicPr>
          <p:cNvPr id="13" name="Picture 12" descr="A graph of gas emissions&#10;&#10;Description automatically generated">
            <a:extLst>
              <a:ext uri="{FF2B5EF4-FFF2-40B4-BE49-F238E27FC236}">
                <a16:creationId xmlns:a16="http://schemas.microsoft.com/office/drawing/2014/main" id="{274A1E2D-2B01-7A5C-F736-EAED0E6D01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434" t="310" r="19285" b="5630"/>
          <a:stretch/>
        </p:blipFill>
        <p:spPr>
          <a:xfrm>
            <a:off x="14637205" y="30425973"/>
            <a:ext cx="11987026" cy="58697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036139-5746-0C8E-7FBC-3416BF355DF7}"/>
              </a:ext>
            </a:extLst>
          </p:cNvPr>
          <p:cNvSpPr txBox="1"/>
          <p:nvPr/>
        </p:nvSpPr>
        <p:spPr>
          <a:xfrm>
            <a:off x="8271458" y="12965297"/>
            <a:ext cx="7165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Figure 1.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lobal distribution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4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P. caribaeorum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02D6EB-B796-0978-A14B-F30A530F82DC}"/>
              </a:ext>
            </a:extLst>
          </p:cNvPr>
          <p:cNvSpPr txBox="1"/>
          <p:nvPr/>
        </p:nvSpPr>
        <p:spPr>
          <a:xfrm>
            <a:off x="13993003" y="36224577"/>
            <a:ext cx="13520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Figure 2. RCP Pathways 2000-2100 (from </a:t>
            </a:r>
            <a:r>
              <a:rPr lang="en-US" sz="48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Doulabian et al. 2021 </a:t>
            </a:r>
            <a:r>
              <a:rPr lang="en-US" sz="48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Journal of Water and Climate Change)</a:t>
            </a:r>
            <a:endParaRPr lang="en-US" sz="4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15E64E-0E50-94AA-C5F9-2EB7FF458E2B}"/>
              </a:ext>
            </a:extLst>
          </p:cNvPr>
          <p:cNvSpPr txBox="1"/>
          <p:nvPr/>
        </p:nvSpPr>
        <p:spPr>
          <a:xfrm>
            <a:off x="1196334" y="8397959"/>
            <a:ext cx="14371740" cy="1486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Coral reef ecosystems are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facing shifts in community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composition because of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climate change.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Species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with higher environmental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tolerances have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greater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urvivability rates through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temperature anomalies.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Palythoa caribaeorum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 encrusting colonial anemone 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with the ability to overgrow and outcompete neighboring benthic species, such as corals and sponges. Species-distribution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odels (SDMs) are an effective way to predict suitable habitats based on occurrence data and environmental variables. This study aimed to plot and identify the distribution of </a:t>
            </a:r>
            <a:r>
              <a:rPr lang="en-US" sz="4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P. caribaeorum 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along Florida’s coast and project its distribution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the year 2100 based on climatic models. I 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predict 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tha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 </a:t>
            </a:r>
            <a:r>
              <a:rPr lang="en-US" sz="4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P. caribaeorum 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will maintain its distribution under increasing RCP levels because of its overall tolerance</a:t>
            </a:r>
            <a:r>
              <a:rPr lang="en-US" sz="4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to changing environmental parameters.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map of the united states&#10;&#10;Description automatically generated">
            <a:extLst>
              <a:ext uri="{FF2B5EF4-FFF2-40B4-BE49-F238E27FC236}">
                <a16:creationId xmlns:a16="http://schemas.microsoft.com/office/drawing/2014/main" id="{F9843C43-CDC1-7929-8021-30C4030E186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87" t="12520" r="18587" b="12682"/>
          <a:stretch/>
        </p:blipFill>
        <p:spPr>
          <a:xfrm>
            <a:off x="7861215" y="7263771"/>
            <a:ext cx="7285121" cy="54261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724516-C448-FFFD-8551-C865643A3D6D}"/>
              </a:ext>
            </a:extLst>
          </p:cNvPr>
          <p:cNvSpPr txBox="1"/>
          <p:nvPr/>
        </p:nvSpPr>
        <p:spPr>
          <a:xfrm>
            <a:off x="16040012" y="27969458"/>
            <a:ext cx="11473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Figure 3. SDMs for </a:t>
            </a:r>
            <a:r>
              <a:rPr lang="en-US" sz="4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P. caribaeorum 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from the present to 2100 under RCPs 4.5, 6.0, 8.5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C4ABA9-0E13-6B89-B7D1-D8AE487D2DDB}"/>
              </a:ext>
            </a:extLst>
          </p:cNvPr>
          <p:cNvSpPr txBox="1"/>
          <p:nvPr/>
        </p:nvSpPr>
        <p:spPr>
          <a:xfrm>
            <a:off x="28510121" y="16258033"/>
            <a:ext cx="135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Figure 4. Percent cover of </a:t>
            </a:r>
            <a:r>
              <a:rPr lang="en-US" sz="4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P. caribaeorum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across Florida Keys Reef Tract (FKRT) zones over time 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2B32E1-1F82-9CC0-F67E-1F89E5F0D205}"/>
              </a:ext>
            </a:extLst>
          </p:cNvPr>
          <p:cNvSpPr txBox="1"/>
          <p:nvPr/>
        </p:nvSpPr>
        <p:spPr>
          <a:xfrm>
            <a:off x="28276485" y="35919553"/>
            <a:ext cx="14470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Special thanks to Anna Barcala for her assistance with data analysis and helpful discussion.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FD4A9-9653-2EAB-BFE6-A9A9956E00B4}"/>
              </a:ext>
            </a:extLst>
          </p:cNvPr>
          <p:cNvSpPr txBox="1"/>
          <p:nvPr/>
        </p:nvSpPr>
        <p:spPr>
          <a:xfrm>
            <a:off x="1430390" y="24498890"/>
            <a:ext cx="13749241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-Little research has evaluated </a:t>
            </a:r>
            <a:r>
              <a:rPr lang="en-US" sz="4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P. caribaeorum 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distribution in Florida.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-Increased zoanthid cover is indicative of an altered reef ecosystem.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4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Representative Concentration Pathways (RCPs) are predictive climate-change scenarios for varying levels of global greenhouse-gas concentrations.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0C3FF66-EF82-1597-68AB-7B49E76CA8CC}"/>
              </a:ext>
            </a:extLst>
          </p:cNvPr>
          <p:cNvSpPr/>
          <p:nvPr/>
        </p:nvSpPr>
        <p:spPr>
          <a:xfrm>
            <a:off x="25809678" y="22027100"/>
            <a:ext cx="805573" cy="11863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11643</TotalTime>
  <Words>509</Words>
  <Application>Microsoft Macintosh PowerPoint</Application>
  <PresentationFormat>Custom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shopper</dc:creator>
  <cp:lastModifiedBy>Summer Smith</cp:lastModifiedBy>
  <cp:revision>12</cp:revision>
  <dcterms:created xsi:type="dcterms:W3CDTF">2007-04-04T14:17:42Z</dcterms:created>
  <dcterms:modified xsi:type="dcterms:W3CDTF">2025-04-17T15:48:04Z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