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38404800" cx="43891200"/>
  <p:notesSz cx="68580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2096">
          <p15:clr>
            <a:srgbClr val="A4A3A4"/>
          </p15:clr>
        </p15:guide>
        <p15:guide id="2" pos="13824">
          <p15:clr>
            <a:srgbClr val="A4A3A4"/>
          </p15:clr>
        </p15:guide>
      </p15:sldGuideLst>
    </p:ext>
    <p:ext uri="GoogleSlidesCustomDataVersion2">
      <go:slidesCustomData xmlns:go="http://customooxmlschemas.google.com/" r:id="rId7" roundtripDataSignature="AMtx7mjumoa2+LwXWEwJZMfjmdfyt02QI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2096" orient="horz"/>
        <p:guide pos="1382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6513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4" y="0"/>
            <a:ext cx="2971800" cy="46513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438275" y="696913"/>
            <a:ext cx="398145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414838"/>
            <a:ext cx="5486400" cy="41846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1pPr>
            <a:lvl2pPr indent="-228600" lvl="1" marL="9144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2pPr>
            <a:lvl3pPr indent="-228600" lvl="2" marL="13716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3pPr>
            <a:lvl4pPr indent="-228600" lvl="3" marL="18288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4pPr>
            <a:lvl5pPr indent="-228600" lvl="4" marL="22860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29675"/>
            <a:ext cx="2971800" cy="465138"/>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4" y="8829675"/>
            <a:ext cx="2971800" cy="465138"/>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g3d607de7c12_0_0:notes"/>
          <p:cNvSpPr/>
          <p:nvPr>
            <p:ph idx="2" type="sldImg"/>
          </p:nvPr>
        </p:nvSpPr>
        <p:spPr>
          <a:xfrm>
            <a:off x="1438275" y="696913"/>
            <a:ext cx="3981600" cy="3486300"/>
          </a:xfrm>
          <a:custGeom>
            <a:rect b="b" l="l" r="r" t="t"/>
            <a:pathLst>
              <a:path extrusionOk="0" h="120000" w="120000">
                <a:moveTo>
                  <a:pt x="0" y="0"/>
                </a:moveTo>
                <a:lnTo>
                  <a:pt x="120000" y="0"/>
                </a:lnTo>
                <a:lnTo>
                  <a:pt x="120000" y="120000"/>
                </a:lnTo>
                <a:lnTo>
                  <a:pt x="0" y="120000"/>
                </a:lnTo>
                <a:close/>
              </a:path>
            </a:pathLst>
          </a:custGeom>
        </p:spPr>
      </p:sp>
      <p:sp>
        <p:nvSpPr>
          <p:cNvPr id="47" name="Google Shape;47;g3d607de7c12_0_0:notes"/>
          <p:cNvSpPr txBox="1"/>
          <p:nvPr>
            <p:ph idx="1" type="body"/>
          </p:nvPr>
        </p:nvSpPr>
        <p:spPr>
          <a:xfrm>
            <a:off x="685800" y="4414838"/>
            <a:ext cx="5486400" cy="4184700"/>
          </a:xfrm>
          <a:prstGeom prst="rect">
            <a:avLst/>
          </a:prstGeom>
        </p:spPr>
        <p:txBody>
          <a:bodyPr anchorCtr="0" anchor="t" bIns="45700" lIns="91425" spcFirstLastPara="1" rIns="91425" wrap="square" tIns="45700">
            <a:noAutofit/>
          </a:bodyPr>
          <a:lstStyle/>
          <a:p>
            <a:pPr indent="0" lvl="0" marL="0" rtl="0" algn="l">
              <a:spcBef>
                <a:spcPts val="728"/>
              </a:spcBef>
              <a:spcAft>
                <a:spcPts val="0"/>
              </a:spcAft>
              <a:buNone/>
            </a:pPr>
            <a:r>
              <a:t/>
            </a:r>
            <a:endParaRPr/>
          </a:p>
        </p:txBody>
      </p:sp>
      <p:sp>
        <p:nvSpPr>
          <p:cNvPr id="48" name="Google Shape;48;g3d607de7c12_0_0:notes"/>
          <p:cNvSpPr txBox="1"/>
          <p:nvPr>
            <p:ph idx="12" type="sldNum"/>
          </p:nvPr>
        </p:nvSpPr>
        <p:spPr>
          <a:xfrm>
            <a:off x="3884614" y="8829675"/>
            <a:ext cx="2971800" cy="4650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1" name="Shape 41"/>
        <p:cNvGrpSpPr/>
        <p:nvPr/>
      </p:nvGrpSpPr>
      <p:grpSpPr>
        <a:xfrm>
          <a:off x="0" y="0"/>
          <a:ext cx="0" cy="0"/>
          <a:chOff x="0" y="0"/>
          <a:chExt cx="0" cy="0"/>
        </a:xfrm>
      </p:grpSpPr>
      <p:sp>
        <p:nvSpPr>
          <p:cNvPr id="42" name="Google Shape;42;p13"/>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43" name="Google Shape;43;p13"/>
          <p:cNvSpPr txBox="1"/>
          <p:nvPr>
            <p:ph idx="1" type="body"/>
          </p:nvPr>
        </p:nvSpPr>
        <p:spPr>
          <a:xfrm rot="5400000">
            <a:off x="9272474" y="1881925"/>
            <a:ext cx="25346257" cy="39503351"/>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p:cSld name="Vertical Title and Text">
    <p:spTree>
      <p:nvGrpSpPr>
        <p:cNvPr id="44"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6"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6"/>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19" name="Google Shape;19;p6"/>
          <p:cNvSpPr txBox="1"/>
          <p:nvPr>
            <p:ph idx="1" type="body"/>
          </p:nvPr>
        </p:nvSpPr>
        <p:spPr>
          <a:xfrm>
            <a:off x="2193927" y="8960472"/>
            <a:ext cx="39503351" cy="25346257"/>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spTree>
      <p:nvGrpSpPr>
        <p:cNvPr id="20"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1" name="Shape 21"/>
        <p:cNvGrpSpPr/>
        <p:nvPr/>
      </p:nvGrpSpPr>
      <p:grpSpPr>
        <a:xfrm>
          <a:off x="0" y="0"/>
          <a:ext cx="0" cy="0"/>
          <a:chOff x="0" y="0"/>
          <a:chExt cx="0" cy="0"/>
        </a:xfrm>
      </p:grpSpPr>
      <p:sp>
        <p:nvSpPr>
          <p:cNvPr id="22" name="Google Shape;22;p8"/>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3" name="Google Shape;23;p8"/>
          <p:cNvSpPr txBox="1"/>
          <p:nvPr>
            <p:ph idx="1" type="body"/>
          </p:nvPr>
        </p:nvSpPr>
        <p:spPr>
          <a:xfrm>
            <a:off x="2193927" y="8960472"/>
            <a:ext cx="19599275"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
        <p:nvSpPr>
          <p:cNvPr id="24" name="Google Shape;24;p8"/>
          <p:cNvSpPr txBox="1"/>
          <p:nvPr>
            <p:ph idx="2" type="body"/>
          </p:nvPr>
        </p:nvSpPr>
        <p:spPr>
          <a:xfrm>
            <a:off x="22098000" y="8960472"/>
            <a:ext cx="19599276"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5" name="Shape 25"/>
        <p:cNvGrpSpPr/>
        <p:nvPr/>
      </p:nvGrpSpPr>
      <p:grpSpPr>
        <a:xfrm>
          <a:off x="0" y="0"/>
          <a:ext cx="0" cy="0"/>
          <a:chOff x="0" y="0"/>
          <a:chExt cx="0" cy="0"/>
        </a:xfrm>
      </p:grpSpPr>
      <p:sp>
        <p:nvSpPr>
          <p:cNvPr id="26" name="Google Shape;26;p9"/>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7" name="Google Shape;27;p9"/>
          <p:cNvSpPr txBox="1"/>
          <p:nvPr>
            <p:ph idx="1" type="body"/>
          </p:nvPr>
        </p:nvSpPr>
        <p:spPr>
          <a:xfrm>
            <a:off x="2193926" y="8596198"/>
            <a:ext cx="19392900"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28" name="Google Shape;28;p9"/>
          <p:cNvSpPr txBox="1"/>
          <p:nvPr>
            <p:ph idx="2" type="body"/>
          </p:nvPr>
        </p:nvSpPr>
        <p:spPr>
          <a:xfrm>
            <a:off x="2193926" y="12180385"/>
            <a:ext cx="19392900"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
        <p:nvSpPr>
          <p:cNvPr id="29" name="Google Shape;29;p9"/>
          <p:cNvSpPr txBox="1"/>
          <p:nvPr>
            <p:ph idx="3" type="body"/>
          </p:nvPr>
        </p:nvSpPr>
        <p:spPr>
          <a:xfrm>
            <a:off x="22294852" y="8596198"/>
            <a:ext cx="19402426"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30" name="Google Shape;30;p9"/>
          <p:cNvSpPr txBox="1"/>
          <p:nvPr>
            <p:ph idx="4" type="body"/>
          </p:nvPr>
        </p:nvSpPr>
        <p:spPr>
          <a:xfrm>
            <a:off x="22294852" y="12180385"/>
            <a:ext cx="19402426"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0"/>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3" name="Shape 33"/>
        <p:cNvGrpSpPr/>
        <p:nvPr/>
      </p:nvGrpSpPr>
      <p:grpSpPr>
        <a:xfrm>
          <a:off x="0" y="0"/>
          <a:ext cx="0" cy="0"/>
          <a:chOff x="0" y="0"/>
          <a:chExt cx="0" cy="0"/>
        </a:xfrm>
      </p:grpSpPr>
      <p:sp>
        <p:nvSpPr>
          <p:cNvPr id="34" name="Google Shape;34;p11"/>
          <p:cNvSpPr txBox="1"/>
          <p:nvPr>
            <p:ph type="title"/>
          </p:nvPr>
        </p:nvSpPr>
        <p:spPr>
          <a:xfrm>
            <a:off x="2193926" y="1528646"/>
            <a:ext cx="14439900" cy="6508132"/>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5" name="Google Shape;35;p11"/>
          <p:cNvSpPr txBox="1"/>
          <p:nvPr>
            <p:ph idx="1" type="body"/>
          </p:nvPr>
        </p:nvSpPr>
        <p:spPr>
          <a:xfrm>
            <a:off x="17160877" y="1528648"/>
            <a:ext cx="24536399" cy="32778079"/>
          </a:xfrm>
          <a:prstGeom prst="rect">
            <a:avLst/>
          </a:prstGeom>
          <a:noFill/>
          <a:ln>
            <a:noFill/>
          </a:ln>
        </p:spPr>
        <p:txBody>
          <a:bodyPr anchorCtr="0" anchor="t" bIns="45700" lIns="91425" spcFirstLastPara="1" rIns="91425" wrap="square" tIns="45700">
            <a:noAutofit/>
          </a:bodyPr>
          <a:lstStyle>
            <a:lvl1pPr indent="-635000" lvl="0" marL="457200" marR="0" rtl="0" algn="l">
              <a:lnSpc>
                <a:spcPct val="100000"/>
              </a:lnSpc>
              <a:spcBef>
                <a:spcPts val="1280"/>
              </a:spcBef>
              <a:spcAft>
                <a:spcPts val="0"/>
              </a:spcAft>
              <a:buClr>
                <a:schemeClr val="dk1"/>
              </a:buClr>
              <a:buSzPts val="6400"/>
              <a:buFont typeface="Arial"/>
              <a:buChar char="•"/>
              <a:defRPr b="0" i="0" sz="6400" u="none" cap="none" strike="noStrike">
                <a:solidFill>
                  <a:schemeClr val="dk1"/>
                </a:solidFill>
                <a:latin typeface="Arial"/>
                <a:ea typeface="Arial"/>
                <a:cs typeface="Arial"/>
                <a:sym typeface="Arial"/>
              </a:defRPr>
            </a:lvl1pPr>
            <a:lvl2pPr indent="-584200" lvl="1" marL="9144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2pPr>
            <a:lvl3pPr indent="-533400" lvl="2" marL="13716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3pPr>
            <a:lvl4pPr indent="-482600" lvl="3" marL="1828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4pPr>
            <a:lvl5pPr indent="-482600" lvl="4" marL="22860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5pPr>
            <a:lvl6pPr indent="-482600" lvl="5" marL="27432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6pPr>
            <a:lvl7pPr indent="-482600" lvl="6" marL="3200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7pPr>
            <a:lvl8pPr indent="-482600" lvl="7" marL="3657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8pPr>
            <a:lvl9pPr indent="-482600" lvl="8" marL="4114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9pPr>
          </a:lstStyle>
          <a:p/>
        </p:txBody>
      </p:sp>
      <p:sp>
        <p:nvSpPr>
          <p:cNvPr id="36" name="Google Shape;36;p11"/>
          <p:cNvSpPr txBox="1"/>
          <p:nvPr>
            <p:ph idx="2" type="body"/>
          </p:nvPr>
        </p:nvSpPr>
        <p:spPr>
          <a:xfrm>
            <a:off x="2193926" y="8036779"/>
            <a:ext cx="14439900" cy="262699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7" name="Shape 37"/>
        <p:cNvGrpSpPr/>
        <p:nvPr/>
      </p:nvGrpSpPr>
      <p:grpSpPr>
        <a:xfrm>
          <a:off x="0" y="0"/>
          <a:ext cx="0" cy="0"/>
          <a:chOff x="0" y="0"/>
          <a:chExt cx="0" cy="0"/>
        </a:xfrm>
      </p:grpSpPr>
      <p:sp>
        <p:nvSpPr>
          <p:cNvPr id="38" name="Google Shape;38;p12"/>
          <p:cNvSpPr txBox="1"/>
          <p:nvPr>
            <p:ph type="title"/>
          </p:nvPr>
        </p:nvSpPr>
        <p:spPr>
          <a:xfrm>
            <a:off x="8604251" y="26884663"/>
            <a:ext cx="26333450" cy="3171129"/>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9" name="Google Shape;39;p12"/>
          <p:cNvSpPr/>
          <p:nvPr>
            <p:ph idx="2" type="pic"/>
          </p:nvPr>
        </p:nvSpPr>
        <p:spPr>
          <a:xfrm>
            <a:off x="8604251" y="3431325"/>
            <a:ext cx="26333450" cy="23043529"/>
          </a:xfrm>
          <a:prstGeom prst="rect">
            <a:avLst/>
          </a:prstGeom>
          <a:noFill/>
          <a:ln>
            <a:noFill/>
          </a:ln>
        </p:spPr>
      </p:sp>
      <p:sp>
        <p:nvSpPr>
          <p:cNvPr id="40" name="Google Shape;40;p12"/>
          <p:cNvSpPr txBox="1"/>
          <p:nvPr>
            <p:ph idx="1" type="body"/>
          </p:nvPr>
        </p:nvSpPr>
        <p:spPr>
          <a:xfrm>
            <a:off x="8604251" y="30055791"/>
            <a:ext cx="26333450" cy="450788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pic>
        <p:nvPicPr>
          <p:cNvPr id="12" name="Google Shape;12;p3"/>
          <p:cNvPicPr preferRelativeResize="0"/>
          <p:nvPr/>
        </p:nvPicPr>
        <p:blipFill rotWithShape="1">
          <a:blip r:embed="rId1">
            <a:alphaModFix/>
          </a:blip>
          <a:srcRect b="0" l="0" r="0" t="0"/>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cap="flat" cmpd="sng" w="317500">
            <a:solidFill>
              <a:srgbClr val="B5AF67"/>
            </a:solidFill>
            <a:prstDash val="solid"/>
            <a:round/>
            <a:headEnd len="sm" w="sm" type="none"/>
            <a:tailEnd len="sm" w="sm" type="none"/>
          </a:ln>
        </p:spPr>
      </p:cxnSp>
      <p:cxnSp>
        <p:nvCxnSpPr>
          <p:cNvPr id="14" name="Google Shape;14;p3"/>
          <p:cNvCxnSpPr/>
          <p:nvPr/>
        </p:nvCxnSpPr>
        <p:spPr>
          <a:xfrm>
            <a:off x="-48126" y="38351831"/>
            <a:ext cx="43946946" cy="52968"/>
          </a:xfrm>
          <a:prstGeom prst="straightConnector1">
            <a:avLst/>
          </a:prstGeom>
          <a:noFill/>
          <a:ln cap="flat" cmpd="sng" w="381000">
            <a:solidFill>
              <a:srgbClr val="B5AF67"/>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4.png"/><Relationship Id="rId4" Type="http://schemas.openxmlformats.org/officeDocument/2006/relationships/image" Target="../media/image3.png"/><Relationship Id="rId5" Type="http://schemas.openxmlformats.org/officeDocument/2006/relationships/image" Target="../media/image5.png"/><Relationship Id="rId6"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g3d607de7c12_0_0"/>
          <p:cNvSpPr txBox="1"/>
          <p:nvPr>
            <p:ph type="title"/>
          </p:nvPr>
        </p:nvSpPr>
        <p:spPr>
          <a:xfrm>
            <a:off x="9606750" y="1233600"/>
            <a:ext cx="28030500" cy="4786200"/>
          </a:xfrm>
          <a:prstGeom prst="rect">
            <a:avLst/>
          </a:prstGeom>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8000"/>
              <a:buFont typeface="Arial"/>
              <a:buNone/>
            </a:pPr>
            <a:r>
              <a:rPr i="0" lang="en-US">
                <a:solidFill>
                  <a:schemeClr val="dk1"/>
                </a:solidFill>
                <a:latin typeface="Calibri"/>
                <a:ea typeface="Calibri"/>
                <a:cs typeface="Calibri"/>
                <a:sym typeface="Calibri"/>
              </a:rPr>
              <a:t>Gamma Ray Burst Afterglow Slopes</a:t>
            </a:r>
            <a:endParaRPr b="0" i="0" sz="1400">
              <a:solidFill>
                <a:schemeClr val="dk1"/>
              </a:solidFill>
            </a:endParaRPr>
          </a:p>
          <a:p>
            <a:pPr indent="0" lvl="0" marL="0" rtl="0" algn="ctr">
              <a:spcBef>
                <a:spcPts val="0"/>
              </a:spcBef>
              <a:spcAft>
                <a:spcPts val="0"/>
              </a:spcAft>
              <a:buClr>
                <a:schemeClr val="dk1"/>
              </a:buClr>
              <a:buSzPts val="6600"/>
              <a:buFont typeface="Arial"/>
              <a:buNone/>
            </a:pPr>
            <a:r>
              <a:rPr i="0" lang="en-US" sz="6600">
                <a:solidFill>
                  <a:schemeClr val="dk1"/>
                </a:solidFill>
                <a:latin typeface="Calibri"/>
                <a:ea typeface="Calibri"/>
                <a:cs typeface="Calibri"/>
                <a:sym typeface="Calibri"/>
              </a:rPr>
              <a:t>Brian Robbins</a:t>
            </a:r>
            <a:endParaRPr b="0" i="0" sz="1400">
              <a:solidFill>
                <a:schemeClr val="dk1"/>
              </a:solidFill>
            </a:endParaRPr>
          </a:p>
          <a:p>
            <a:pPr indent="0" lvl="0" marL="0" rtl="0" algn="ctr">
              <a:spcBef>
                <a:spcPts val="0"/>
              </a:spcBef>
              <a:spcAft>
                <a:spcPts val="0"/>
              </a:spcAft>
              <a:buClr>
                <a:schemeClr val="dk1"/>
              </a:buClr>
              <a:buSzPts val="5400"/>
              <a:buFont typeface="Arial"/>
              <a:buNone/>
            </a:pPr>
            <a:r>
              <a:rPr i="0" lang="en-US" sz="5400">
                <a:solidFill>
                  <a:schemeClr val="dk1"/>
                </a:solidFill>
                <a:latin typeface="Calibri"/>
                <a:ea typeface="Calibri"/>
                <a:cs typeface="Calibri"/>
                <a:sym typeface="Calibri"/>
              </a:rPr>
              <a:t>Faculty Advisor(s): Dr. Donald C. Warren Dept. of Aerospace, Physics, and Space Sciences, Florida Institute of Technology</a:t>
            </a:r>
            <a:endParaRPr/>
          </a:p>
        </p:txBody>
      </p:sp>
      <p:sp>
        <p:nvSpPr>
          <p:cNvPr id="51" name="Google Shape;51;g3d607de7c12_0_0"/>
          <p:cNvSpPr txBox="1"/>
          <p:nvPr/>
        </p:nvSpPr>
        <p:spPr>
          <a:xfrm>
            <a:off x="838200" y="7086600"/>
            <a:ext cx="11430000" cy="14135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6000">
                <a:solidFill>
                  <a:srgbClr val="760000"/>
                </a:solidFill>
                <a:latin typeface="Calibri"/>
                <a:ea typeface="Calibri"/>
                <a:cs typeface="Calibri"/>
                <a:sym typeface="Calibri"/>
              </a:rPr>
              <a:t>Abstract:</a:t>
            </a:r>
            <a:r>
              <a:rPr b="1" lang="en-US" sz="6000">
                <a:solidFill>
                  <a:schemeClr val="dk1"/>
                </a:solidFill>
                <a:latin typeface="Calibri"/>
                <a:ea typeface="Calibri"/>
                <a:cs typeface="Calibri"/>
                <a:sym typeface="Calibri"/>
              </a:rPr>
              <a:t> </a:t>
            </a:r>
            <a:endParaRPr b="1" sz="6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US" sz="4800">
                <a:solidFill>
                  <a:schemeClr val="dk1"/>
                </a:solidFill>
                <a:latin typeface="Calibri"/>
                <a:ea typeface="Calibri"/>
                <a:cs typeface="Calibri"/>
                <a:sym typeface="Calibri"/>
              </a:rPr>
              <a:t>The standard models for gamma ray bursts (GRBs) typically assume that shock-accelerated electrons follow a power law distribution of energies. However, this behavior is not what some gamma ray bursts show. In this project, it is suggested that the presence of thermal electrons causes temporal and spectral structure across the afterglow, which is significantly different from models assuming a pure power-law distribution of electrons. To model the afterglows, we decide on a large number of samples of GRBs from the </a:t>
            </a:r>
            <a:r>
              <a:rPr i="1" lang="en-US" sz="4800">
                <a:solidFill>
                  <a:schemeClr val="dk1"/>
                </a:solidFill>
                <a:latin typeface="Calibri"/>
                <a:ea typeface="Calibri"/>
                <a:cs typeface="Calibri"/>
                <a:sym typeface="Calibri"/>
              </a:rPr>
              <a:t>Swift</a:t>
            </a:r>
            <a:r>
              <a:rPr lang="en-US" sz="4800">
                <a:solidFill>
                  <a:schemeClr val="dk1"/>
                </a:solidFill>
                <a:latin typeface="Calibri"/>
                <a:ea typeface="Calibri"/>
                <a:cs typeface="Calibri"/>
                <a:sym typeface="Calibri"/>
              </a:rPr>
              <a:t> database and obtain the temporal and spectral indices at arbitrary times. By finding the temporal and spectral indices at arbitrary times for a large sample of GRBs, a plot can be created to track the behavior of the afterglows through time, and determine if the curves resemble those of figures 11 and 12 in Warren et al. (2022).</a:t>
            </a:r>
            <a:endParaRPr/>
          </a:p>
        </p:txBody>
      </p:sp>
      <p:sp>
        <p:nvSpPr>
          <p:cNvPr id="52" name="Google Shape;52;g3d607de7c12_0_0"/>
          <p:cNvSpPr txBox="1"/>
          <p:nvPr/>
        </p:nvSpPr>
        <p:spPr>
          <a:xfrm>
            <a:off x="990600" y="24422100"/>
            <a:ext cx="10248900" cy="5791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6000">
                <a:solidFill>
                  <a:srgbClr val="760000"/>
                </a:solidFill>
                <a:latin typeface="Calibri"/>
                <a:ea typeface="Calibri"/>
                <a:cs typeface="Calibri"/>
                <a:sym typeface="Calibri"/>
              </a:rPr>
              <a:t>Introduction to GRBs:</a:t>
            </a:r>
            <a:endParaRPr b="1" sz="6000">
              <a:solidFill>
                <a:srgbClr val="760000"/>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Most energetic explosions in the universe</a:t>
            </a:r>
            <a:endParaRPr sz="4800">
              <a:solidFill>
                <a:schemeClr val="dk1"/>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GRB afterglows are the radiation that follows the initial flash of a GRB</a:t>
            </a:r>
            <a:endParaRPr sz="4800">
              <a:solidFill>
                <a:schemeClr val="dk1"/>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Causes of GRBs: Massive Star Collapse &amp; Neutron Star Mergers</a:t>
            </a:r>
            <a:endParaRPr sz="4800">
              <a:solidFill>
                <a:schemeClr val="dk1"/>
              </a:solidFill>
              <a:latin typeface="Calibri"/>
              <a:ea typeface="Calibri"/>
              <a:cs typeface="Calibri"/>
              <a:sym typeface="Calibri"/>
            </a:endParaRPr>
          </a:p>
        </p:txBody>
      </p:sp>
      <p:sp>
        <p:nvSpPr>
          <p:cNvPr id="53" name="Google Shape;53;g3d607de7c12_0_0"/>
          <p:cNvSpPr txBox="1"/>
          <p:nvPr/>
        </p:nvSpPr>
        <p:spPr>
          <a:xfrm>
            <a:off x="31546800" y="7086600"/>
            <a:ext cx="11430000" cy="14135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6000">
                <a:solidFill>
                  <a:srgbClr val="760000"/>
                </a:solidFill>
                <a:latin typeface="Calibri"/>
                <a:ea typeface="Calibri"/>
                <a:cs typeface="Calibri"/>
                <a:sym typeface="Calibri"/>
              </a:rPr>
              <a:t>Methods:</a:t>
            </a:r>
            <a:endParaRPr b="1" sz="6000">
              <a:solidFill>
                <a:srgbClr val="760000"/>
              </a:solidFill>
              <a:latin typeface="Calibri"/>
              <a:ea typeface="Calibri"/>
              <a:cs typeface="Calibri"/>
              <a:sym typeface="Calibri"/>
            </a:endParaRPr>
          </a:p>
          <a:p>
            <a:pPr indent="-533400" lvl="0" marL="457200" rtl="0" algn="l">
              <a:spcBef>
                <a:spcPts val="0"/>
              </a:spcBef>
              <a:spcAft>
                <a:spcPts val="0"/>
              </a:spcAft>
              <a:buClr>
                <a:schemeClr val="dk2"/>
              </a:buClr>
              <a:buSzPts val="4800"/>
              <a:buFont typeface="Calibri"/>
              <a:buChar char="●"/>
            </a:pPr>
            <a:r>
              <a:rPr lang="en-US" sz="4800">
                <a:solidFill>
                  <a:schemeClr val="dk2"/>
                </a:solidFill>
                <a:latin typeface="Calibri"/>
                <a:ea typeface="Calibri"/>
                <a:cs typeface="Calibri"/>
                <a:sym typeface="Calibri"/>
              </a:rPr>
              <a:t>Obtain sample from Swift XRT database</a:t>
            </a:r>
            <a:endParaRPr sz="4800">
              <a:solidFill>
                <a:schemeClr val="dk2"/>
              </a:solidFill>
              <a:latin typeface="Calibri"/>
              <a:ea typeface="Calibri"/>
              <a:cs typeface="Calibri"/>
              <a:sym typeface="Calibri"/>
            </a:endParaRPr>
          </a:p>
          <a:p>
            <a:pPr indent="-533400" lvl="0" marL="457200" rtl="0" algn="l">
              <a:spcBef>
                <a:spcPts val="0"/>
              </a:spcBef>
              <a:spcAft>
                <a:spcPts val="0"/>
              </a:spcAft>
              <a:buClr>
                <a:schemeClr val="dk2"/>
              </a:buClr>
              <a:buSzPts val="4800"/>
              <a:buFont typeface="Calibri"/>
              <a:buChar char="●"/>
            </a:pPr>
            <a:r>
              <a:rPr lang="en-US" sz="4800">
                <a:solidFill>
                  <a:schemeClr val="dk2"/>
                </a:solidFill>
                <a:latin typeface="Calibri"/>
                <a:ea typeface="Calibri"/>
                <a:cs typeface="Calibri"/>
                <a:sym typeface="Calibri"/>
              </a:rPr>
              <a:t>Create Light Curve</a:t>
            </a:r>
            <a:endParaRPr sz="4800">
              <a:solidFill>
                <a:schemeClr val="dk2"/>
              </a:solidFill>
              <a:latin typeface="Calibri"/>
              <a:ea typeface="Calibri"/>
              <a:cs typeface="Calibri"/>
              <a:sym typeface="Calibri"/>
            </a:endParaRPr>
          </a:p>
          <a:p>
            <a:pPr indent="-533400" lvl="0" marL="457200" rtl="0" algn="l">
              <a:spcBef>
                <a:spcPts val="0"/>
              </a:spcBef>
              <a:spcAft>
                <a:spcPts val="0"/>
              </a:spcAft>
              <a:buClr>
                <a:schemeClr val="dk2"/>
              </a:buClr>
              <a:buSzPts val="4800"/>
              <a:buFont typeface="Calibri"/>
              <a:buChar char="●"/>
            </a:pPr>
            <a:r>
              <a:rPr lang="en-US" sz="4800">
                <a:solidFill>
                  <a:schemeClr val="dk2"/>
                </a:solidFill>
                <a:latin typeface="Calibri"/>
                <a:ea typeface="Calibri"/>
                <a:cs typeface="Calibri"/>
                <a:sym typeface="Calibri"/>
              </a:rPr>
              <a:t>Using Bayesian Blocks, adaptive time bins are defined that follow changes in the GRB light curve</a:t>
            </a:r>
            <a:endParaRPr sz="4800">
              <a:solidFill>
                <a:schemeClr val="dk2"/>
              </a:solidFill>
              <a:latin typeface="Calibri"/>
              <a:ea typeface="Calibri"/>
              <a:cs typeface="Calibri"/>
              <a:sym typeface="Calibri"/>
            </a:endParaRPr>
          </a:p>
          <a:p>
            <a:pPr indent="-488950" lvl="0" marL="457200" rtl="0" algn="l">
              <a:lnSpc>
                <a:spcPct val="115000"/>
              </a:lnSpc>
              <a:spcBef>
                <a:spcPts val="0"/>
              </a:spcBef>
              <a:spcAft>
                <a:spcPts val="0"/>
              </a:spcAft>
              <a:buClr>
                <a:schemeClr val="dk2"/>
              </a:buClr>
              <a:buSzPts val="4100"/>
              <a:buFont typeface="Calibri"/>
              <a:buChar char="●"/>
            </a:pPr>
            <a:r>
              <a:rPr lang="en-US" sz="4800">
                <a:solidFill>
                  <a:schemeClr val="dk2"/>
                </a:solidFill>
                <a:latin typeface="Calibri"/>
                <a:ea typeface="Calibri"/>
                <a:cs typeface="Calibri"/>
                <a:sym typeface="Calibri"/>
              </a:rPr>
              <a:t>Since </a:t>
            </a:r>
            <a:r>
              <a:rPr i="1" lang="en-US" sz="4800">
                <a:solidFill>
                  <a:schemeClr val="dk2"/>
                </a:solidFill>
                <a:latin typeface="Calibri"/>
                <a:ea typeface="Calibri"/>
                <a:cs typeface="Calibri"/>
                <a:sym typeface="Calibri"/>
              </a:rPr>
              <a:t>F </a:t>
            </a:r>
            <a:r>
              <a:rPr i="1" lang="en-US" sz="5700">
                <a:solidFill>
                  <a:schemeClr val="dk2"/>
                </a:solidFill>
                <a:latin typeface="Calibri"/>
                <a:ea typeface="Calibri"/>
                <a:cs typeface="Calibri"/>
                <a:sym typeface="Calibri"/>
              </a:rPr>
              <a:t>∝</a:t>
            </a:r>
            <a:r>
              <a:rPr i="1" lang="en-US" sz="4800">
                <a:solidFill>
                  <a:schemeClr val="dk2"/>
                </a:solidFill>
                <a:latin typeface="Calibri"/>
                <a:ea typeface="Calibri"/>
                <a:cs typeface="Calibri"/>
                <a:sym typeface="Calibri"/>
              </a:rPr>
              <a:t> t</a:t>
            </a:r>
            <a:r>
              <a:rPr i="1" lang="en-US" sz="6000">
                <a:solidFill>
                  <a:schemeClr val="dk2"/>
                </a:solidFill>
                <a:latin typeface="Calibri"/>
                <a:ea typeface="Calibri"/>
                <a:cs typeface="Calibri"/>
                <a:sym typeface="Calibri"/>
              </a:rPr>
              <a:t>⁻ᵅ </a:t>
            </a:r>
            <a:r>
              <a:rPr lang="en-US" sz="6000">
                <a:solidFill>
                  <a:schemeClr val="dk2"/>
                </a:solidFill>
                <a:latin typeface="Calibri"/>
                <a:ea typeface="Calibri"/>
                <a:cs typeface="Calibri"/>
                <a:sym typeface="Calibri"/>
              </a:rPr>
              <a:t>, </a:t>
            </a:r>
            <a:r>
              <a:rPr lang="en-US" sz="4800">
                <a:solidFill>
                  <a:schemeClr val="dk2"/>
                </a:solidFill>
                <a:latin typeface="Calibri"/>
                <a:ea typeface="Calibri"/>
                <a:cs typeface="Calibri"/>
                <a:sym typeface="Calibri"/>
              </a:rPr>
              <a:t>plotting the light curve in log-log space and creating a linear least-squares fit yields a slope of -α, from which the temporal index α was determined</a:t>
            </a:r>
            <a:endParaRPr sz="4800">
              <a:solidFill>
                <a:schemeClr val="dk2"/>
              </a:solidFill>
              <a:latin typeface="Calibri"/>
              <a:ea typeface="Calibri"/>
              <a:cs typeface="Calibri"/>
              <a:sym typeface="Calibri"/>
            </a:endParaRPr>
          </a:p>
          <a:p>
            <a:pPr indent="-533400" lvl="0" marL="457200" rtl="0" algn="l">
              <a:lnSpc>
                <a:spcPct val="115000"/>
              </a:lnSpc>
              <a:spcBef>
                <a:spcPts val="0"/>
              </a:spcBef>
              <a:spcAft>
                <a:spcPts val="0"/>
              </a:spcAft>
              <a:buClr>
                <a:schemeClr val="dk2"/>
              </a:buClr>
              <a:buSzPts val="4800"/>
              <a:buFont typeface="Calibri"/>
              <a:buChar char="●"/>
            </a:pPr>
            <a:r>
              <a:rPr lang="en-US" sz="4800">
                <a:solidFill>
                  <a:schemeClr val="dk2"/>
                </a:solidFill>
                <a:latin typeface="Calibri"/>
                <a:ea typeface="Calibri"/>
                <a:cs typeface="Calibri"/>
                <a:sym typeface="Calibri"/>
              </a:rPr>
              <a:t>Using time-sliced spectra tool from </a:t>
            </a:r>
            <a:r>
              <a:rPr i="1" lang="en-US" sz="4800">
                <a:solidFill>
                  <a:schemeClr val="dk2"/>
                </a:solidFill>
                <a:latin typeface="Calibri"/>
                <a:ea typeface="Calibri"/>
                <a:cs typeface="Calibri"/>
                <a:sym typeface="Calibri"/>
              </a:rPr>
              <a:t>Swift</a:t>
            </a:r>
            <a:r>
              <a:rPr lang="en-US" sz="4800">
                <a:solidFill>
                  <a:schemeClr val="dk2"/>
                </a:solidFill>
                <a:latin typeface="Calibri"/>
                <a:ea typeface="Calibri"/>
                <a:cs typeface="Calibri"/>
                <a:sym typeface="Calibri"/>
              </a:rPr>
              <a:t>’s website, the photon index 𝚪 was obtained. The spectral index is then given by β = 𝚪 - 1</a:t>
            </a:r>
            <a:endParaRPr sz="4800">
              <a:solidFill>
                <a:schemeClr val="dk2"/>
              </a:solidFill>
              <a:latin typeface="Calibri"/>
              <a:ea typeface="Calibri"/>
              <a:cs typeface="Calibri"/>
              <a:sym typeface="Calibri"/>
            </a:endParaRPr>
          </a:p>
          <a:p>
            <a:pPr indent="-533400" lvl="0" marL="457200" rtl="0" algn="l">
              <a:lnSpc>
                <a:spcPct val="115000"/>
              </a:lnSpc>
              <a:spcBef>
                <a:spcPts val="0"/>
              </a:spcBef>
              <a:spcAft>
                <a:spcPts val="0"/>
              </a:spcAft>
              <a:buClr>
                <a:schemeClr val="dk2"/>
              </a:buClr>
              <a:buSzPts val="4800"/>
              <a:buFont typeface="Calibri"/>
              <a:buChar char="●"/>
            </a:pPr>
            <a:r>
              <a:rPr lang="en-US" sz="4800">
                <a:solidFill>
                  <a:schemeClr val="dk2"/>
                </a:solidFill>
                <a:latin typeface="Calibri"/>
                <a:ea typeface="Calibri"/>
                <a:cs typeface="Calibri"/>
                <a:sym typeface="Calibri"/>
              </a:rPr>
              <a:t>Comparing ɑ and β over time allows us to track the afterglow’s evolution</a:t>
            </a:r>
            <a:endParaRPr sz="4800">
              <a:solidFill>
                <a:schemeClr val="dk2"/>
              </a:solidFill>
              <a:latin typeface="Calibri"/>
              <a:ea typeface="Calibri"/>
              <a:cs typeface="Calibri"/>
              <a:sym typeface="Calibri"/>
            </a:endParaRPr>
          </a:p>
        </p:txBody>
      </p:sp>
      <p:sp>
        <p:nvSpPr>
          <p:cNvPr id="54" name="Google Shape;54;g3d607de7c12_0_0"/>
          <p:cNvSpPr txBox="1"/>
          <p:nvPr/>
        </p:nvSpPr>
        <p:spPr>
          <a:xfrm>
            <a:off x="24307800" y="26292050"/>
            <a:ext cx="5448300" cy="5559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Figure 2: Light curve for GRB 221009A with Bayesian Blocks &amp; linear fit. Green shaded regions indicate bins with misaligned fits</a:t>
            </a:r>
            <a:endParaRPr sz="4800">
              <a:latin typeface="Calibri"/>
              <a:ea typeface="Calibri"/>
              <a:cs typeface="Calibri"/>
              <a:sym typeface="Calibri"/>
            </a:endParaRPr>
          </a:p>
        </p:txBody>
      </p:sp>
      <p:sp>
        <p:nvSpPr>
          <p:cNvPr id="55" name="Google Shape;55;g3d607de7c12_0_0"/>
          <p:cNvSpPr txBox="1"/>
          <p:nvPr/>
        </p:nvSpPr>
        <p:spPr>
          <a:xfrm>
            <a:off x="24307800" y="16992600"/>
            <a:ext cx="6057900" cy="7048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Figure 1: Track across the ɑ-β plane for GRB 221009A starting at the earliest time and evolving chronologically</a:t>
            </a:r>
            <a:endParaRPr sz="4800">
              <a:latin typeface="Calibri"/>
              <a:ea typeface="Calibri"/>
              <a:cs typeface="Calibri"/>
              <a:sym typeface="Calibri"/>
            </a:endParaRPr>
          </a:p>
        </p:txBody>
      </p:sp>
      <p:sp>
        <p:nvSpPr>
          <p:cNvPr id="56" name="Google Shape;56;g3d607de7c12_0_0"/>
          <p:cNvSpPr txBox="1"/>
          <p:nvPr/>
        </p:nvSpPr>
        <p:spPr>
          <a:xfrm>
            <a:off x="990600" y="30913500"/>
            <a:ext cx="10248900" cy="657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6000">
                <a:solidFill>
                  <a:srgbClr val="760000"/>
                </a:solidFill>
                <a:latin typeface="Calibri"/>
                <a:ea typeface="Calibri"/>
                <a:cs typeface="Calibri"/>
                <a:sym typeface="Calibri"/>
              </a:rPr>
              <a:t>Research Questions:</a:t>
            </a:r>
            <a:endParaRPr b="1" sz="6000">
              <a:solidFill>
                <a:srgbClr val="760000"/>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Do observed GRB afterglows show behavior consistent with theoretical predictions?</a:t>
            </a:r>
            <a:endParaRPr sz="4800">
              <a:solidFill>
                <a:schemeClr val="dk1"/>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Are there deviations from the </a:t>
            </a:r>
            <a:r>
              <a:rPr lang="en-US" sz="4800">
                <a:solidFill>
                  <a:schemeClr val="dk1"/>
                </a:solidFill>
                <a:latin typeface="Calibri"/>
                <a:ea typeface="Calibri"/>
                <a:cs typeface="Calibri"/>
                <a:sym typeface="Calibri"/>
              </a:rPr>
              <a:t>pure</a:t>
            </a:r>
            <a:r>
              <a:rPr lang="en-US" sz="4800">
                <a:solidFill>
                  <a:schemeClr val="dk1"/>
                </a:solidFill>
                <a:latin typeface="Calibri"/>
                <a:ea typeface="Calibri"/>
                <a:cs typeface="Calibri"/>
                <a:sym typeface="Calibri"/>
              </a:rPr>
              <a:t> power law (PPL) model?</a:t>
            </a:r>
            <a:endParaRPr sz="4800">
              <a:solidFill>
                <a:schemeClr val="dk1"/>
              </a:solidFill>
              <a:latin typeface="Calibri"/>
              <a:ea typeface="Calibri"/>
              <a:cs typeface="Calibri"/>
              <a:sym typeface="Calibri"/>
            </a:endParaRPr>
          </a:p>
          <a:p>
            <a:pPr indent="-533400" lvl="0" marL="457200" rtl="0" algn="l">
              <a:spcBef>
                <a:spcPts val="0"/>
              </a:spcBef>
              <a:spcAft>
                <a:spcPts val="0"/>
              </a:spcAft>
              <a:buClr>
                <a:schemeClr val="dk1"/>
              </a:buClr>
              <a:buSzPts val="4800"/>
              <a:buFont typeface="Calibri"/>
              <a:buChar char="●"/>
            </a:pPr>
            <a:r>
              <a:rPr lang="en-US" sz="4800">
                <a:solidFill>
                  <a:schemeClr val="dk1"/>
                </a:solidFill>
                <a:latin typeface="Calibri"/>
                <a:ea typeface="Calibri"/>
                <a:cs typeface="Calibri"/>
                <a:sym typeface="Calibri"/>
              </a:rPr>
              <a:t>Do the curves resemble the thermal power law (ThPL) model?</a:t>
            </a:r>
            <a:endParaRPr sz="4800">
              <a:solidFill>
                <a:schemeClr val="dk1"/>
              </a:solidFill>
              <a:latin typeface="Calibri"/>
              <a:ea typeface="Calibri"/>
              <a:cs typeface="Calibri"/>
              <a:sym typeface="Calibri"/>
            </a:endParaRPr>
          </a:p>
        </p:txBody>
      </p:sp>
      <p:sp>
        <p:nvSpPr>
          <p:cNvPr id="57" name="Google Shape;57;g3d607de7c12_0_0"/>
          <p:cNvSpPr txBox="1"/>
          <p:nvPr/>
        </p:nvSpPr>
        <p:spPr>
          <a:xfrm>
            <a:off x="17297400" y="35767125"/>
            <a:ext cx="9296400" cy="2247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Acknowledgements: </a:t>
            </a:r>
            <a:endParaRPr sz="4800">
              <a:latin typeface="Calibri"/>
              <a:ea typeface="Calibri"/>
              <a:cs typeface="Calibri"/>
              <a:sym typeface="Calibri"/>
            </a:endParaRPr>
          </a:p>
          <a:p>
            <a:pPr indent="0" lvl="0" marL="0" rtl="0" algn="l">
              <a:spcBef>
                <a:spcPts val="0"/>
              </a:spcBef>
              <a:spcAft>
                <a:spcPts val="0"/>
              </a:spcAft>
              <a:buNone/>
            </a:pPr>
            <a:r>
              <a:rPr lang="en-US" sz="4800">
                <a:latin typeface="Calibri"/>
                <a:ea typeface="Calibri"/>
                <a:cs typeface="Calibri"/>
                <a:sym typeface="Calibri"/>
              </a:rPr>
              <a:t>Special thanks to Dr. Warren and Tyler Robbins</a:t>
            </a:r>
            <a:endParaRPr sz="4800">
              <a:latin typeface="Calibri"/>
              <a:ea typeface="Calibri"/>
              <a:cs typeface="Calibri"/>
              <a:sym typeface="Calibri"/>
            </a:endParaRPr>
          </a:p>
        </p:txBody>
      </p:sp>
      <p:sp>
        <p:nvSpPr>
          <p:cNvPr id="58" name="Google Shape;58;g3d607de7c12_0_0"/>
          <p:cNvSpPr txBox="1"/>
          <p:nvPr/>
        </p:nvSpPr>
        <p:spPr>
          <a:xfrm>
            <a:off x="30365700" y="20993100"/>
            <a:ext cx="12554100" cy="948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US" sz="6000">
                <a:solidFill>
                  <a:srgbClr val="760000"/>
                </a:solidFill>
                <a:latin typeface="Calibri"/>
                <a:ea typeface="Calibri"/>
                <a:cs typeface="Calibri"/>
                <a:sym typeface="Calibri"/>
              </a:rPr>
              <a:t>Discussion:</a:t>
            </a:r>
            <a:endParaRPr b="1" sz="6000">
              <a:solidFill>
                <a:srgbClr val="760000"/>
              </a:solidFill>
              <a:latin typeface="Calibri"/>
              <a:ea typeface="Calibri"/>
              <a:cs typeface="Calibri"/>
              <a:sym typeface="Calibri"/>
            </a:endParaRPr>
          </a:p>
          <a:p>
            <a:pPr indent="0" lvl="0" marL="0" rtl="0" algn="l">
              <a:spcBef>
                <a:spcPts val="0"/>
              </a:spcBef>
              <a:spcAft>
                <a:spcPts val="0"/>
              </a:spcAft>
              <a:buNone/>
            </a:pPr>
            <a:r>
              <a:rPr lang="en-US" sz="4800">
                <a:solidFill>
                  <a:schemeClr val="dk1"/>
                </a:solidFill>
                <a:latin typeface="Calibri"/>
                <a:ea typeface="Calibri"/>
                <a:cs typeface="Calibri"/>
                <a:sym typeface="Calibri"/>
              </a:rPr>
              <a:t>Figure 1 does not reproduce the behavior displayed in Figure 11 of Warren et al. because the α values were obtained from fits that do not align between adjacent time bins (as shown by Figure 3). By joint-fitting the full light curve, we will be able to obtain physically meaningful α values. By recreating Figure 1 with the α values obtained from the joint-fitted light curve, the expectation is that the α-β track will resemble the curves seen in Figure 11 of Warren et al.</a:t>
            </a:r>
            <a:endParaRPr sz="4800">
              <a:solidFill>
                <a:schemeClr val="dk1"/>
              </a:solidFill>
              <a:latin typeface="Calibri"/>
              <a:ea typeface="Calibri"/>
              <a:cs typeface="Calibri"/>
              <a:sym typeface="Calibri"/>
            </a:endParaRPr>
          </a:p>
        </p:txBody>
      </p:sp>
      <p:pic>
        <p:nvPicPr>
          <p:cNvPr id="59" name="Google Shape;59;g3d607de7c12_0_0" title="screenshot-2026-03-12-at-95958-am_xUCPbg68.png"/>
          <p:cNvPicPr preferRelativeResize="0"/>
          <p:nvPr/>
        </p:nvPicPr>
        <p:blipFill rotWithShape="1">
          <a:blip r:embed="rId3">
            <a:alphaModFix/>
          </a:blip>
          <a:srcRect b="32764" l="0" r="0" t="0"/>
          <a:stretch/>
        </p:blipFill>
        <p:spPr>
          <a:xfrm>
            <a:off x="12481450" y="7201482"/>
            <a:ext cx="12136974" cy="9234274"/>
          </a:xfrm>
          <a:prstGeom prst="rect">
            <a:avLst/>
          </a:prstGeom>
          <a:noFill/>
          <a:ln>
            <a:noFill/>
          </a:ln>
        </p:spPr>
      </p:pic>
      <p:sp>
        <p:nvSpPr>
          <p:cNvPr id="60" name="Google Shape;60;g3d607de7c12_0_0"/>
          <p:cNvSpPr txBox="1"/>
          <p:nvPr/>
        </p:nvSpPr>
        <p:spPr>
          <a:xfrm>
            <a:off x="24307800" y="7360920"/>
            <a:ext cx="7239000" cy="8915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Figure 11 in Warren et al. (2022) showing ThPL model (black), PPL model (red), Granot &amp; Sari (2002) fit (blue). Closure relations are shown for fast (dashed purple line) and slow (solid green line) cooling regimes. Yellow star marks late-time prediction when Synchrotron Self-Compton Emission is ignored</a:t>
            </a:r>
            <a:endParaRPr sz="4800">
              <a:latin typeface="Calibri"/>
              <a:ea typeface="Calibri"/>
              <a:cs typeface="Calibri"/>
              <a:sym typeface="Calibri"/>
            </a:endParaRPr>
          </a:p>
        </p:txBody>
      </p:sp>
      <p:pic>
        <p:nvPicPr>
          <p:cNvPr id="61" name="Google Shape;61;g3d607de7c12_0_0" title="screenshot-2026-04-17-at-20640-pm_tQIxmt8n.png"/>
          <p:cNvPicPr preferRelativeResize="0"/>
          <p:nvPr/>
        </p:nvPicPr>
        <p:blipFill>
          <a:blip r:embed="rId4">
            <a:alphaModFix/>
          </a:blip>
          <a:stretch>
            <a:fillRect/>
          </a:stretch>
        </p:blipFill>
        <p:spPr>
          <a:xfrm>
            <a:off x="28340851" y="30913488"/>
            <a:ext cx="9296400" cy="7207312"/>
          </a:xfrm>
          <a:prstGeom prst="rect">
            <a:avLst/>
          </a:prstGeom>
          <a:noFill/>
          <a:ln>
            <a:noFill/>
          </a:ln>
        </p:spPr>
      </p:pic>
      <p:sp>
        <p:nvSpPr>
          <p:cNvPr id="62" name="Google Shape;62;g3d607de7c12_0_0"/>
          <p:cNvSpPr txBox="1"/>
          <p:nvPr/>
        </p:nvSpPr>
        <p:spPr>
          <a:xfrm>
            <a:off x="37637250" y="31228700"/>
            <a:ext cx="5282400" cy="6576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4800">
                <a:latin typeface="Calibri"/>
                <a:ea typeface="Calibri"/>
                <a:cs typeface="Calibri"/>
                <a:sym typeface="Calibri"/>
              </a:rPr>
              <a:t>Figure 3: A zoomed in view of the green shaded region in Figure 2. The lack of alignment between adjacent fits indicates discontinutites in the slope</a:t>
            </a:r>
            <a:endParaRPr sz="4800">
              <a:latin typeface="Calibri"/>
              <a:ea typeface="Calibri"/>
              <a:cs typeface="Calibri"/>
              <a:sym typeface="Calibri"/>
            </a:endParaRPr>
          </a:p>
        </p:txBody>
      </p:sp>
      <p:pic>
        <p:nvPicPr>
          <p:cNvPr id="63" name="Google Shape;63;g3d607de7c12_0_0" title="screenshot-2026-04-17-at-25500-pm_2XWTVsp4.png"/>
          <p:cNvPicPr preferRelativeResize="0"/>
          <p:nvPr/>
        </p:nvPicPr>
        <p:blipFill>
          <a:blip r:embed="rId5">
            <a:alphaModFix/>
          </a:blip>
          <a:stretch>
            <a:fillRect/>
          </a:stretch>
        </p:blipFill>
        <p:spPr>
          <a:xfrm>
            <a:off x="12792075" y="25646925"/>
            <a:ext cx="11515725" cy="8992003"/>
          </a:xfrm>
          <a:prstGeom prst="rect">
            <a:avLst/>
          </a:prstGeom>
          <a:noFill/>
          <a:ln>
            <a:noFill/>
          </a:ln>
        </p:spPr>
      </p:pic>
      <p:pic>
        <p:nvPicPr>
          <p:cNvPr id="64" name="Google Shape;64;g3d607de7c12_0_0" title="screenshot-2026-04-17-at-45746-pm_jskQ4CJ9.png"/>
          <p:cNvPicPr preferRelativeResize="0"/>
          <p:nvPr/>
        </p:nvPicPr>
        <p:blipFill>
          <a:blip r:embed="rId6">
            <a:alphaModFix/>
          </a:blip>
          <a:stretch>
            <a:fillRect/>
          </a:stretch>
        </p:blipFill>
        <p:spPr>
          <a:xfrm>
            <a:off x="12956491" y="16276325"/>
            <a:ext cx="11186898" cy="923427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2007-04-04T14:17:42Z</dcterms:created>
  <dc:creator>shopper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0x0101008CB6C76999A8E946924D195080FADDE7</vt:lpwstr>
  </property>
</Properties>
</file>