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9_961F6BC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65"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0" roundtripDataSignature="AMtx7mgcd1on958jQX5xqQbp0gJE2nbHY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15CC07-8D15-F6B0-7109-4FC6A767347F}" name="Brett Lougheed" initials="BL" userId="S::blougheed2022@fit.edu::569b82f1-f946-4e55-af1f-6ad432dc3010" providerId="AD"/>
  <p188:author id="{49BD4115-6A0F-4EAC-1C47-230B731B7B84}" name="Wyatt Tinelli" initials="WT" userId="S::wtinelli2022@fit.edu::e45798a2-d133-46fd-93a9-a59063b20945" providerId="AD"/>
  <p188:author id="{4439F823-9D9C-DB63-4D7B-8F6C96F3CED9}" name="Ben Varozza" initials="BV" userId="S::bvarozza2022@fit.edu::b522632d-6e18-4d9d-981e-938c80f737c5" providerId="AD"/>
  <p188:author id="{6530D8AE-F536-D4F6-85F1-919EA132CCBD}" name="Whitney Reinkoester" initials="WR" userId="S::wreinkoester2022@fit.edu::264d05d3-6157-4cab-b143-9e01cda37eba" providerId="AD"/>
  <p188:author id="{9A97F1CD-85F7-09FA-526C-5C2338ABC316}" name="Nate Tardy" initials="NT" userId="S::ntardy2022@fit.edu::b8722e0f-332d-44fc-b14c-2521122ae8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0B894-B40B-3A8F-F5A4-5874EB96CB88}" v="1" dt="2026-04-24T03:57:25.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382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customschemas.google.com/relationships/presentationmetadata" Target="metadata"/><Relationship Id="rId4" Type="http://schemas.openxmlformats.org/officeDocument/2006/relationships/slideMaster" Target="slideMasters/slideMaster1.xml"/><Relationship Id="rId14" Type="http://schemas.openxmlformats.org/officeDocument/2006/relationships/tableStyles" Target="tableStyles.xml"/></Relationships>
</file>

<file path=ppt/comments/modernComment_109_961F6BCA.xml><?xml version="1.0" encoding="utf-8"?>
<p188:cmLst xmlns:a="http://schemas.openxmlformats.org/drawingml/2006/main" xmlns:r="http://schemas.openxmlformats.org/officeDocument/2006/relationships" xmlns:p188="http://schemas.microsoft.com/office/powerpoint/2018/8/main">
  <p188:cm id="{1536F8DC-C22C-4A07-A7D9-F37905B42D91}" authorId="{49BD4115-6A0F-4EAC-1C47-230B731B7B84}" created="2026-04-18T03:45:40.419">
    <ac:txMkLst xmlns:ac="http://schemas.microsoft.com/office/drawing/2013/main/command">
      <pc:docMk xmlns:pc="http://schemas.microsoft.com/office/powerpoint/2013/main/command"/>
      <pc:sldMk xmlns:pc="http://schemas.microsoft.com/office/powerpoint/2013/main/command" cId="2518641610" sldId="265"/>
      <ac:spMk id="1038" creationId="{195F9BCF-B245-3406-B994-65DA3B1FC67E}"/>
      <ac:txMk cp="340" len="6">
        <ac:context len="347" hash="3440333420"/>
      </ac:txMk>
    </ac:txMkLst>
    <p188:pos x="10813001" y="12837110"/>
    <p188:txBody>
      <a:bodyPr/>
      <a:lstStyle/>
      <a:p>
        <a:r>
          <a:rPr lang="en-US"/>
          <a:t>technically a lie, no?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F78BBDD2-B6C7-4609-4B19-9B5A7E31AE36}"/>
            </a:ext>
          </a:extLst>
        </p:cNvPr>
        <p:cNvGrpSpPr/>
        <p:nvPr/>
      </p:nvGrpSpPr>
      <p:grpSpPr>
        <a:xfrm>
          <a:off x="0" y="0"/>
          <a:ext cx="0" cy="0"/>
          <a:chOff x="0" y="0"/>
          <a:chExt cx="0" cy="0"/>
        </a:xfrm>
      </p:grpSpPr>
      <p:sp>
        <p:nvSpPr>
          <p:cNvPr id="46" name="Google Shape;46;p1:notes">
            <a:extLst>
              <a:ext uri="{FF2B5EF4-FFF2-40B4-BE49-F238E27FC236}">
                <a16:creationId xmlns:a16="http://schemas.microsoft.com/office/drawing/2014/main" id="{7F9CD5DB-0CA7-B4CE-4026-4B66F5EBF2C1}"/>
              </a:ext>
            </a:extLst>
          </p:cNvPr>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47" name="Google Shape;47;p1:notes">
            <a:extLst>
              <a:ext uri="{FF2B5EF4-FFF2-40B4-BE49-F238E27FC236}">
                <a16:creationId xmlns:a16="http://schemas.microsoft.com/office/drawing/2014/main" id="{42AA41D1-2FFC-91CC-2C1E-A86CD046C39B}"/>
              </a:ext>
            </a:extLst>
          </p:cNvPr>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a:extLst>
              <a:ext uri="{FF2B5EF4-FFF2-40B4-BE49-F238E27FC236}">
                <a16:creationId xmlns:a16="http://schemas.microsoft.com/office/drawing/2014/main" id="{4C3FB457-A8AA-83F5-B82F-02DF2EED127B}"/>
              </a:ext>
            </a:extLst>
          </p:cNvPr>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extLst>
      <p:ext uri="{BB962C8B-B14F-4D97-AF65-F5344CB8AC3E}">
        <p14:creationId xmlns:p14="http://schemas.microsoft.com/office/powerpoint/2010/main" val="218284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microsoft.com/office/2018/10/relationships/comments" Target="../comments/modernComment_109_961F6BCA.xml"/><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D100E086-3BA0-0F19-0FC2-D9C505AB0409}"/>
            </a:ext>
          </a:extLst>
        </p:cNvPr>
        <p:cNvGrpSpPr/>
        <p:nvPr/>
      </p:nvGrpSpPr>
      <p:grpSpPr>
        <a:xfrm>
          <a:off x="0" y="0"/>
          <a:ext cx="0" cy="0"/>
          <a:chOff x="0" y="0"/>
          <a:chExt cx="0" cy="0"/>
        </a:xfrm>
      </p:grpSpPr>
      <p:sp>
        <p:nvSpPr>
          <p:cNvPr id="1031" name="Rectangle: Rounded Corners 1">
            <a:extLst>
              <a:ext uri="{FF2B5EF4-FFF2-40B4-BE49-F238E27FC236}">
                <a16:creationId xmlns:a16="http://schemas.microsoft.com/office/drawing/2014/main" id="{F3627AF2-5D43-D2A3-848A-FE4B2CAD5D71}"/>
              </a:ext>
            </a:extLst>
          </p:cNvPr>
          <p:cNvSpPr/>
          <p:nvPr/>
        </p:nvSpPr>
        <p:spPr>
          <a:xfrm flipH="1">
            <a:off x="1157951" y="7198171"/>
            <a:ext cx="13629841" cy="1200614"/>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45511 w 12869944"/>
              <a:gd name="connsiteY6" fmla="*/ 1194005 h 1200615"/>
              <a:gd name="connsiteX7" fmla="*/ 0 w 12869944"/>
              <a:gd name="connsiteY7" fmla="*/ 1012708 h 1200615"/>
              <a:gd name="connsiteX8" fmla="*/ 3620 w 12869944"/>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42158 w 12866591"/>
              <a:gd name="connsiteY6" fmla="*/ 1194005 h 1200615"/>
              <a:gd name="connsiteX7" fmla="*/ 1211 w 12866591"/>
              <a:gd name="connsiteY7" fmla="*/ 1022384 h 1200615"/>
              <a:gd name="connsiteX8" fmla="*/ 267 w 12866591"/>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19338 w 12866591"/>
              <a:gd name="connsiteY6" fmla="*/ 1194005 h 1200615"/>
              <a:gd name="connsiteX7" fmla="*/ 1211 w 12866591"/>
              <a:gd name="connsiteY7" fmla="*/ 1022384 h 1200615"/>
              <a:gd name="connsiteX8" fmla="*/ 267 w 12866591"/>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591" h="1200615">
                <a:moveTo>
                  <a:pt x="267" y="374092"/>
                </a:moveTo>
                <a:cubicBezTo>
                  <a:pt x="267" y="167487"/>
                  <a:pt x="167754" y="0"/>
                  <a:pt x="374359" y="0"/>
                </a:cubicBezTo>
                <a:lnTo>
                  <a:pt x="12486884" y="0"/>
                </a:lnTo>
                <a:cubicBezTo>
                  <a:pt x="12693489" y="0"/>
                  <a:pt x="12860976" y="167487"/>
                  <a:pt x="12860976" y="374092"/>
                </a:cubicBezTo>
                <a:lnTo>
                  <a:pt x="12866517" y="1019385"/>
                </a:lnTo>
                <a:cubicBezTo>
                  <a:pt x="12866517" y="1225990"/>
                  <a:pt x="12876369" y="1199513"/>
                  <a:pt x="12669764" y="1199513"/>
                </a:cubicBezTo>
                <a:lnTo>
                  <a:pt x="219338" y="1194005"/>
                </a:lnTo>
                <a:cubicBezTo>
                  <a:pt x="12733" y="1194005"/>
                  <a:pt x="1211" y="1228989"/>
                  <a:pt x="1211" y="1022384"/>
                </a:cubicBezTo>
                <a:cubicBezTo>
                  <a:pt x="2418" y="809512"/>
                  <a:pt x="-940" y="586964"/>
                  <a:pt x="267"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DB1D26E3-51A2-7C29-D99D-A1168F888C91}"/>
              </a:ext>
            </a:extLst>
          </p:cNvPr>
          <p:cNvSpPr/>
          <p:nvPr/>
        </p:nvSpPr>
        <p:spPr>
          <a:xfrm>
            <a:off x="1157957" y="7198171"/>
            <a:ext cx="13639318" cy="1200614"/>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45511 w 12869944"/>
              <a:gd name="connsiteY6" fmla="*/ 1194005 h 1200615"/>
              <a:gd name="connsiteX7" fmla="*/ 0 w 12869944"/>
              <a:gd name="connsiteY7" fmla="*/ 1012708 h 1200615"/>
              <a:gd name="connsiteX8" fmla="*/ 3620 w 12869944"/>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42158 w 12866591"/>
              <a:gd name="connsiteY6" fmla="*/ 1194005 h 1200615"/>
              <a:gd name="connsiteX7" fmla="*/ 1211 w 12866591"/>
              <a:gd name="connsiteY7" fmla="*/ 1022384 h 1200615"/>
              <a:gd name="connsiteX8" fmla="*/ 267 w 12866591"/>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19338 w 12866591"/>
              <a:gd name="connsiteY6" fmla="*/ 1194005 h 1200615"/>
              <a:gd name="connsiteX7" fmla="*/ 1211 w 12866591"/>
              <a:gd name="connsiteY7" fmla="*/ 1022384 h 1200615"/>
              <a:gd name="connsiteX8" fmla="*/ 267 w 12866591"/>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591" h="1200615">
                <a:moveTo>
                  <a:pt x="267" y="374092"/>
                </a:moveTo>
                <a:cubicBezTo>
                  <a:pt x="267" y="167487"/>
                  <a:pt x="167754" y="0"/>
                  <a:pt x="374359" y="0"/>
                </a:cubicBezTo>
                <a:lnTo>
                  <a:pt x="12486884" y="0"/>
                </a:lnTo>
                <a:cubicBezTo>
                  <a:pt x="12693489" y="0"/>
                  <a:pt x="12860976" y="167487"/>
                  <a:pt x="12860976" y="374092"/>
                </a:cubicBezTo>
                <a:lnTo>
                  <a:pt x="12866517" y="1019385"/>
                </a:lnTo>
                <a:cubicBezTo>
                  <a:pt x="12866517" y="1225990"/>
                  <a:pt x="12876369" y="1199513"/>
                  <a:pt x="12669764" y="1199513"/>
                </a:cubicBezTo>
                <a:lnTo>
                  <a:pt x="219338" y="1194005"/>
                </a:lnTo>
                <a:cubicBezTo>
                  <a:pt x="12733" y="1194005"/>
                  <a:pt x="1211" y="1228989"/>
                  <a:pt x="1211" y="1022384"/>
                </a:cubicBezTo>
                <a:cubicBezTo>
                  <a:pt x="2418" y="809512"/>
                  <a:pt x="-940" y="586964"/>
                  <a:pt x="267"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chemeClr val="accent1"/>
                </a:solidFill>
                <a:latin typeface="Calibri" panose="020F0502020204030204" pitchFamily="34" charset="0"/>
                <a:ea typeface="Calibri" panose="020F0502020204030204" pitchFamily="34" charset="0"/>
                <a:cs typeface="Calibri" panose="020F0502020204030204" pitchFamily="34" charset="0"/>
              </a:rPr>
              <a:t>Summary</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35" name="TextBox 1034">
            <a:extLst>
              <a:ext uri="{FF2B5EF4-FFF2-40B4-BE49-F238E27FC236}">
                <a16:creationId xmlns:a16="http://schemas.microsoft.com/office/drawing/2014/main" id="{BAB7942C-21ED-AAC4-522A-4793485AB69C}"/>
              </a:ext>
            </a:extLst>
          </p:cNvPr>
          <p:cNvSpPr txBox="1"/>
          <p:nvPr/>
        </p:nvSpPr>
        <p:spPr>
          <a:xfrm>
            <a:off x="1215908" y="8422719"/>
            <a:ext cx="13517956" cy="6001643"/>
          </a:xfrm>
          <a:prstGeom prst="rect">
            <a:avLst/>
          </a:prstGeom>
          <a:noFill/>
        </p:spPr>
        <p:txBody>
          <a:bodyPr wrap="square" lIns="91440" tIns="45720" rIns="91440" bIns="45720" rtlCol="0" anchor="t">
            <a:spAutoFit/>
          </a:bodyPr>
          <a:lstStyle/>
          <a:p>
            <a:pPr algn="just"/>
            <a:r>
              <a:rPr lang="en-US" sz="4800">
                <a:latin typeface="Calibri"/>
                <a:ea typeface="Calibri"/>
                <a:cs typeface="Calibri"/>
              </a:rPr>
              <a:t>Stability Analysis through Bipropellant Engine Research (SABER) is a small-scale, compressed air and propane bipropellant rocket engine designed as the test subject of a combustion instability analysis. Through various static fires at varying combustion chamber lengths, the project demonstrates that less combustion instabilities are experienced at </a:t>
            </a:r>
            <a:r>
              <a:rPr lang="en-US" sz="4800">
                <a:solidFill>
                  <a:schemeClr val="tx1"/>
                </a:solidFill>
                <a:latin typeface="Calibri"/>
                <a:ea typeface="Calibri"/>
                <a:cs typeface="Calibri"/>
              </a:rPr>
              <a:t>smaller </a:t>
            </a:r>
            <a:r>
              <a:rPr lang="en-US" sz="4800">
                <a:latin typeface="Calibri"/>
                <a:ea typeface="Calibri"/>
                <a:cs typeface="Calibri"/>
              </a:rPr>
              <a:t>characteristic lengths.</a:t>
            </a:r>
            <a:endParaRPr lang="en-US" sz="4800">
              <a:solidFill>
                <a:srgbClr val="FF0000"/>
              </a:solidFill>
              <a:latin typeface="Calibri"/>
              <a:ea typeface="Calibri"/>
              <a:cs typeface="Calibri"/>
            </a:endParaRPr>
          </a:p>
        </p:txBody>
      </p:sp>
      <p:sp>
        <p:nvSpPr>
          <p:cNvPr id="12" name="Rectangle: Rounded Corners 1">
            <a:extLst>
              <a:ext uri="{FF2B5EF4-FFF2-40B4-BE49-F238E27FC236}">
                <a16:creationId xmlns:a16="http://schemas.microsoft.com/office/drawing/2014/main" id="{ABA8CAC8-DC73-9D64-8E53-BD7F2C389CCD}"/>
              </a:ext>
            </a:extLst>
          </p:cNvPr>
          <p:cNvSpPr/>
          <p:nvPr/>
        </p:nvSpPr>
        <p:spPr>
          <a:xfrm>
            <a:off x="23748825" y="24565236"/>
            <a:ext cx="10676736" cy="1248264"/>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2076 w 12866324"/>
              <a:gd name="connsiteY7" fmla="*/ 1020659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17868 w 12866324"/>
              <a:gd name="connsiteY6" fmla="*/ 1194005 h 1200615"/>
              <a:gd name="connsiteX7" fmla="*/ 2076 w 12866324"/>
              <a:gd name="connsiteY7" fmla="*/ 1020659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17868 w 12866324"/>
              <a:gd name="connsiteY6" fmla="*/ 1194005 h 1200615"/>
              <a:gd name="connsiteX7" fmla="*/ 2076 w 12866324"/>
              <a:gd name="connsiteY7" fmla="*/ 1010057 h 1200615"/>
              <a:gd name="connsiteX8" fmla="*/ 0 w 12866324"/>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324" h="1200615">
                <a:moveTo>
                  <a:pt x="0" y="374092"/>
                </a:moveTo>
                <a:cubicBezTo>
                  <a:pt x="0" y="167487"/>
                  <a:pt x="167487" y="0"/>
                  <a:pt x="374092" y="0"/>
                </a:cubicBezTo>
                <a:lnTo>
                  <a:pt x="12486617" y="0"/>
                </a:lnTo>
                <a:cubicBezTo>
                  <a:pt x="12693222" y="0"/>
                  <a:pt x="12860709" y="167487"/>
                  <a:pt x="12860709" y="374092"/>
                </a:cubicBezTo>
                <a:lnTo>
                  <a:pt x="12866250" y="1019385"/>
                </a:lnTo>
                <a:cubicBezTo>
                  <a:pt x="12866250" y="1225990"/>
                  <a:pt x="12876102" y="1199513"/>
                  <a:pt x="12669497" y="1199513"/>
                </a:cubicBezTo>
                <a:lnTo>
                  <a:pt x="217868" y="1194005"/>
                </a:lnTo>
                <a:cubicBezTo>
                  <a:pt x="11263" y="1194005"/>
                  <a:pt x="2076" y="1216662"/>
                  <a:pt x="2076" y="1010057"/>
                </a:cubicBezTo>
                <a:lnTo>
                  <a:pt x="0" y="374092"/>
                </a:ln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solidFill>
                  <a:schemeClr val="accent1"/>
                </a:solidFill>
                <a:latin typeface="Calibri"/>
                <a:ea typeface="Calibri"/>
                <a:cs typeface="Calibri"/>
              </a:rPr>
              <a:t>Testing System</a:t>
            </a:r>
            <a:endParaRPr lang="en-US">
              <a:solidFill>
                <a:schemeClr val="accent1"/>
              </a:solidFill>
            </a:endParaRPr>
          </a:p>
        </p:txBody>
      </p:sp>
      <p:sp>
        <p:nvSpPr>
          <p:cNvPr id="1038" name="TextBox 1037">
            <a:extLst>
              <a:ext uri="{FF2B5EF4-FFF2-40B4-BE49-F238E27FC236}">
                <a16:creationId xmlns:a16="http://schemas.microsoft.com/office/drawing/2014/main" id="{195F9BCF-B245-3406-B994-65DA3B1FC67E}"/>
              </a:ext>
            </a:extLst>
          </p:cNvPr>
          <p:cNvSpPr txBox="1"/>
          <p:nvPr/>
        </p:nvSpPr>
        <p:spPr>
          <a:xfrm>
            <a:off x="23718982" y="25851919"/>
            <a:ext cx="10660058" cy="12464951"/>
          </a:xfrm>
          <a:prstGeom prst="rect">
            <a:avLst/>
          </a:prstGeom>
          <a:noFill/>
        </p:spPr>
        <p:txBody>
          <a:bodyPr wrap="square" lIns="91440" tIns="45720" rIns="91440" bIns="45720" rtlCol="0" anchor="t">
            <a:spAutoFit/>
          </a:bodyPr>
          <a:lstStyle/>
          <a:p>
            <a:pPr marL="685800" indent="-685800" algn="just">
              <a:buFont typeface="Arial" panose="020B0604020202020204" pitchFamily="34" charset="0"/>
              <a:buChar char="•"/>
            </a:pPr>
            <a:r>
              <a:rPr lang="en-US" sz="4800">
                <a:latin typeface="Calibri"/>
                <a:ea typeface="Calibri"/>
                <a:cs typeface="Calibri"/>
              </a:rPr>
              <a:t>The test stand consists of four components: the static coupler which is 16.50 in tall , the dynamic coupler which is 8.875 in, the gussets, and a base plate which has a diameter of 16 in.</a:t>
            </a:r>
            <a:endParaRPr lang="en-US" sz="1100">
              <a:latin typeface="Calibri"/>
              <a:ea typeface="Calibri"/>
              <a:cs typeface="Calibri"/>
            </a:endParaRPr>
          </a:p>
          <a:p>
            <a:pPr marL="685800" indent="-685800" algn="just">
              <a:buFont typeface="Arial" panose="020B0604020202020204" pitchFamily="34" charset="0"/>
              <a:buChar char="•"/>
            </a:pPr>
            <a:endParaRPr lang="en-US" sz="4800">
              <a:latin typeface="Calibri"/>
              <a:ea typeface="Calibri"/>
              <a:cs typeface="Calibri"/>
            </a:endParaRPr>
          </a:p>
          <a:p>
            <a:pPr marL="685800" indent="-685800" algn="just">
              <a:buFont typeface="Arial" panose="020B0604020202020204" pitchFamily="34" charset="0"/>
              <a:buChar char="•"/>
            </a:pPr>
            <a:endParaRPr lang="en-US">
              <a:latin typeface="Calibri"/>
              <a:ea typeface="Calibri" panose="020F0502020204030204" pitchFamily="34" charset="0"/>
              <a:cs typeface="Calibri"/>
            </a:endParaRPr>
          </a:p>
          <a:p>
            <a:pPr marL="685800" indent="-685800" algn="just">
              <a:buFont typeface="Arial" panose="020B0604020202020204" pitchFamily="34" charset="0"/>
              <a:buChar char="•"/>
            </a:pPr>
            <a:endParaRPr lang="en-US">
              <a:latin typeface="Calibri"/>
              <a:ea typeface="Calibri" panose="020F0502020204030204" pitchFamily="34" charset="0"/>
              <a:cs typeface="Calibri"/>
            </a:endParaRPr>
          </a:p>
          <a:p>
            <a:pPr marL="685800" indent="-685800" algn="just">
              <a:buFont typeface="Arial" panose="020B0604020202020204" pitchFamily="34" charset="0"/>
              <a:buChar char="•"/>
            </a:pPr>
            <a:endParaRPr lang="en-US">
              <a:latin typeface="Calibri"/>
              <a:ea typeface="Calibri" panose="020F0502020204030204" pitchFamily="34" charset="0"/>
              <a:cs typeface="Calibri"/>
            </a:endParaRPr>
          </a:p>
          <a:p>
            <a:pPr marL="685800" indent="-685800" algn="just">
              <a:buFont typeface="Arial" panose="020B0604020202020204" pitchFamily="34" charset="0"/>
              <a:buChar char="•"/>
            </a:pPr>
            <a:endParaRPr lang="en-US">
              <a:latin typeface="Calibri"/>
              <a:ea typeface="Calibri" panose="020F0502020204030204" pitchFamily="34" charset="0"/>
              <a:cs typeface="Calibri"/>
            </a:endParaRPr>
          </a:p>
          <a:p>
            <a:pPr marL="685800" indent="-685800" algn="just">
              <a:buFont typeface="Arial" panose="020B0604020202020204" pitchFamily="34" charset="0"/>
              <a:buChar char="•"/>
            </a:pPr>
            <a:endParaRPr lang="en-US" sz="4800">
              <a:latin typeface="Calibri"/>
              <a:ea typeface="Calibri" panose="020F0502020204030204" pitchFamily="34" charset="0"/>
              <a:cs typeface="Calibri"/>
            </a:endParaRPr>
          </a:p>
          <a:p>
            <a:pPr marL="685800" indent="-685800" algn="just">
              <a:buFont typeface="Arial" panose="020B0604020202020204" pitchFamily="34" charset="0"/>
              <a:buChar char="•"/>
            </a:pPr>
            <a:endParaRPr lang="en-US" sz="4800">
              <a:latin typeface="Calibri"/>
              <a:ea typeface="Calibri" panose="020F0502020204030204" pitchFamily="34" charset="0"/>
              <a:cs typeface="Calibri"/>
            </a:endParaRPr>
          </a:p>
          <a:p>
            <a:pPr marL="685800" indent="-685800" algn="just">
              <a:buFont typeface="Arial" panose="020B0604020202020204" pitchFamily="34" charset="0"/>
              <a:buChar char="•"/>
            </a:pPr>
            <a:endParaRPr lang="en-US" sz="4800">
              <a:latin typeface="Calibri"/>
              <a:ea typeface="Calibri" panose="020F0502020204030204" pitchFamily="34" charset="0"/>
              <a:cs typeface="Calibri"/>
            </a:endParaRPr>
          </a:p>
          <a:p>
            <a:pPr algn="just"/>
            <a:endParaRPr lang="en-US" sz="4800">
              <a:latin typeface="Calibri" panose="020F0502020204030204" pitchFamily="34" charset="0"/>
              <a:ea typeface="Calibri" panose="020F0502020204030204" pitchFamily="34" charset="0"/>
              <a:cs typeface="Calibri"/>
            </a:endParaRPr>
          </a:p>
          <a:p>
            <a:pPr algn="just"/>
            <a:endParaRPr lang="en-US" sz="1000">
              <a:latin typeface="Calibri"/>
              <a:ea typeface="Calibri"/>
              <a:cs typeface="Calibri"/>
            </a:endParaRPr>
          </a:p>
          <a:p>
            <a:pPr marL="685800" indent="-685800" algn="just">
              <a:buFont typeface="Arial" panose="020B0604020202020204" pitchFamily="34" charset="0"/>
              <a:buChar char="•"/>
            </a:pPr>
            <a:r>
              <a:rPr lang="en-US" sz="4800">
                <a:latin typeface="Calibri"/>
                <a:ea typeface="Calibri"/>
                <a:cs typeface="Calibri"/>
              </a:rPr>
              <a:t>The data acquisition system was used to aid in our combustion instability studies. This DAQ measured pressure, temperature and thrust through a PCB.</a:t>
            </a:r>
            <a:endParaRPr lang="en-US" sz="4800">
              <a:latin typeface="Calibri"/>
              <a:ea typeface="Calibri" panose="020F0502020204030204" pitchFamily="34" charset="0"/>
              <a:cs typeface="Calibri"/>
            </a:endParaRPr>
          </a:p>
        </p:txBody>
      </p:sp>
      <p:sp>
        <p:nvSpPr>
          <p:cNvPr id="13" name="Rectangle: Rounded Corners 1">
            <a:extLst>
              <a:ext uri="{FF2B5EF4-FFF2-40B4-BE49-F238E27FC236}">
                <a16:creationId xmlns:a16="http://schemas.microsoft.com/office/drawing/2014/main" id="{91D668A7-CAC0-5E6F-7212-C02EAAC77742}"/>
              </a:ext>
            </a:extLst>
          </p:cNvPr>
          <p:cNvSpPr/>
          <p:nvPr/>
        </p:nvSpPr>
        <p:spPr>
          <a:xfrm>
            <a:off x="11231481" y="24572629"/>
            <a:ext cx="12098041" cy="1212058"/>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2077 w 12866324"/>
              <a:gd name="connsiteY7" fmla="*/ 1015359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14436 w 12866324"/>
              <a:gd name="connsiteY6" fmla="*/ 1194005 h 1200615"/>
              <a:gd name="connsiteX7" fmla="*/ 2077 w 12866324"/>
              <a:gd name="connsiteY7" fmla="*/ 1015359 h 1200615"/>
              <a:gd name="connsiteX8" fmla="*/ 0 w 12866324"/>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324" h="1200615">
                <a:moveTo>
                  <a:pt x="0" y="374092"/>
                </a:moveTo>
                <a:cubicBezTo>
                  <a:pt x="0" y="167487"/>
                  <a:pt x="167487" y="0"/>
                  <a:pt x="374092" y="0"/>
                </a:cubicBezTo>
                <a:lnTo>
                  <a:pt x="12486617" y="0"/>
                </a:lnTo>
                <a:cubicBezTo>
                  <a:pt x="12693222" y="0"/>
                  <a:pt x="12860709" y="167487"/>
                  <a:pt x="12860709" y="374092"/>
                </a:cubicBezTo>
                <a:lnTo>
                  <a:pt x="12866250" y="1019385"/>
                </a:lnTo>
                <a:cubicBezTo>
                  <a:pt x="12866250" y="1225990"/>
                  <a:pt x="12876102" y="1199513"/>
                  <a:pt x="12669497" y="1199513"/>
                </a:cubicBezTo>
                <a:lnTo>
                  <a:pt x="214436" y="1194005"/>
                </a:lnTo>
                <a:cubicBezTo>
                  <a:pt x="7831" y="1194005"/>
                  <a:pt x="2077" y="1221964"/>
                  <a:pt x="2077" y="1015359"/>
                </a:cubicBezTo>
                <a:cubicBezTo>
                  <a:pt x="1385" y="801603"/>
                  <a:pt x="692" y="587848"/>
                  <a:pt x="0"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solidFill>
                  <a:schemeClr val="accent1"/>
                </a:solidFill>
                <a:latin typeface="Calibri"/>
                <a:ea typeface="Calibri"/>
                <a:cs typeface="Calibri"/>
              </a:rPr>
              <a:t>Fluids System</a:t>
            </a:r>
            <a:endParaRPr lang="en-US" sz="48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1">
            <a:extLst>
              <a:ext uri="{FF2B5EF4-FFF2-40B4-BE49-F238E27FC236}">
                <a16:creationId xmlns:a16="http://schemas.microsoft.com/office/drawing/2014/main" id="{E49D435F-E697-8FD9-6BC4-8EA74BD698EE}"/>
              </a:ext>
            </a:extLst>
          </p:cNvPr>
          <p:cNvSpPr/>
          <p:nvPr/>
        </p:nvSpPr>
        <p:spPr>
          <a:xfrm>
            <a:off x="1094230" y="24589060"/>
            <a:ext cx="9937510" cy="1200615"/>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4757 w 12871081"/>
              <a:gd name="connsiteY0" fmla="*/ 374092 h 1200615"/>
              <a:gd name="connsiteX1" fmla="*/ 378849 w 12871081"/>
              <a:gd name="connsiteY1" fmla="*/ 0 h 1200615"/>
              <a:gd name="connsiteX2" fmla="*/ 12491374 w 12871081"/>
              <a:gd name="connsiteY2" fmla="*/ 0 h 1200615"/>
              <a:gd name="connsiteX3" fmla="*/ 12865466 w 12871081"/>
              <a:gd name="connsiteY3" fmla="*/ 374092 h 1200615"/>
              <a:gd name="connsiteX4" fmla="*/ 12871007 w 12871081"/>
              <a:gd name="connsiteY4" fmla="*/ 1019385 h 1200615"/>
              <a:gd name="connsiteX5" fmla="*/ 12674254 w 12871081"/>
              <a:gd name="connsiteY5" fmla="*/ 1199513 h 1200615"/>
              <a:gd name="connsiteX6" fmla="*/ 246648 w 12871081"/>
              <a:gd name="connsiteY6" fmla="*/ 1194005 h 1200615"/>
              <a:gd name="connsiteX7" fmla="*/ 0 w 12871081"/>
              <a:gd name="connsiteY7" fmla="*/ 1012708 h 1200615"/>
              <a:gd name="connsiteX8" fmla="*/ 4757 w 12871081"/>
              <a:gd name="connsiteY8" fmla="*/ 374092 h 1200615"/>
              <a:gd name="connsiteX0" fmla="*/ 1335 w 12867659"/>
              <a:gd name="connsiteY0" fmla="*/ 374092 h 1200615"/>
              <a:gd name="connsiteX1" fmla="*/ 375427 w 12867659"/>
              <a:gd name="connsiteY1" fmla="*/ 0 h 1200615"/>
              <a:gd name="connsiteX2" fmla="*/ 12487952 w 12867659"/>
              <a:gd name="connsiteY2" fmla="*/ 0 h 1200615"/>
              <a:gd name="connsiteX3" fmla="*/ 12862044 w 12867659"/>
              <a:gd name="connsiteY3" fmla="*/ 374092 h 1200615"/>
              <a:gd name="connsiteX4" fmla="*/ 12867585 w 12867659"/>
              <a:gd name="connsiteY4" fmla="*/ 1019385 h 1200615"/>
              <a:gd name="connsiteX5" fmla="*/ 12670832 w 12867659"/>
              <a:gd name="connsiteY5" fmla="*/ 1199513 h 1200615"/>
              <a:gd name="connsiteX6" fmla="*/ 243226 w 12867659"/>
              <a:gd name="connsiteY6" fmla="*/ 1194005 h 1200615"/>
              <a:gd name="connsiteX7" fmla="*/ 0 w 12867659"/>
              <a:gd name="connsiteY7" fmla="*/ 1015351 h 1200615"/>
              <a:gd name="connsiteX8" fmla="*/ 1335 w 12867659"/>
              <a:gd name="connsiteY8" fmla="*/ 374092 h 1200615"/>
              <a:gd name="connsiteX0" fmla="*/ 1335 w 12867659"/>
              <a:gd name="connsiteY0" fmla="*/ 374092 h 1200615"/>
              <a:gd name="connsiteX1" fmla="*/ 375427 w 12867659"/>
              <a:gd name="connsiteY1" fmla="*/ 0 h 1200615"/>
              <a:gd name="connsiteX2" fmla="*/ 12487952 w 12867659"/>
              <a:gd name="connsiteY2" fmla="*/ 0 h 1200615"/>
              <a:gd name="connsiteX3" fmla="*/ 12862044 w 12867659"/>
              <a:gd name="connsiteY3" fmla="*/ 374092 h 1200615"/>
              <a:gd name="connsiteX4" fmla="*/ 12867585 w 12867659"/>
              <a:gd name="connsiteY4" fmla="*/ 1019385 h 1200615"/>
              <a:gd name="connsiteX5" fmla="*/ 12670832 w 12867659"/>
              <a:gd name="connsiteY5" fmla="*/ 1199513 h 1200615"/>
              <a:gd name="connsiteX6" fmla="*/ 222693 w 12867659"/>
              <a:gd name="connsiteY6" fmla="*/ 1194005 h 1200615"/>
              <a:gd name="connsiteX7" fmla="*/ 0 w 12867659"/>
              <a:gd name="connsiteY7" fmla="*/ 1015351 h 1200615"/>
              <a:gd name="connsiteX8" fmla="*/ 1335 w 12867659"/>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7659" h="1200615">
                <a:moveTo>
                  <a:pt x="1335" y="374092"/>
                </a:moveTo>
                <a:cubicBezTo>
                  <a:pt x="1335" y="167487"/>
                  <a:pt x="168822" y="0"/>
                  <a:pt x="375427" y="0"/>
                </a:cubicBezTo>
                <a:lnTo>
                  <a:pt x="12487952" y="0"/>
                </a:lnTo>
                <a:cubicBezTo>
                  <a:pt x="12694557" y="0"/>
                  <a:pt x="12862044" y="167487"/>
                  <a:pt x="12862044" y="374092"/>
                </a:cubicBezTo>
                <a:lnTo>
                  <a:pt x="12867585" y="1019385"/>
                </a:lnTo>
                <a:cubicBezTo>
                  <a:pt x="12867585" y="1225990"/>
                  <a:pt x="12877437" y="1199513"/>
                  <a:pt x="12670832" y="1199513"/>
                </a:cubicBezTo>
                <a:lnTo>
                  <a:pt x="222693" y="1194005"/>
                </a:lnTo>
                <a:cubicBezTo>
                  <a:pt x="16088" y="1194005"/>
                  <a:pt x="0" y="1221956"/>
                  <a:pt x="0" y="1015351"/>
                </a:cubicBezTo>
                <a:cubicBezTo>
                  <a:pt x="1586" y="802479"/>
                  <a:pt x="-251" y="586964"/>
                  <a:pt x="1335"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solidFill>
                  <a:schemeClr val="accent1"/>
                </a:solidFill>
                <a:latin typeface="Calibri"/>
                <a:ea typeface="Calibri"/>
                <a:cs typeface="Calibri"/>
              </a:rPr>
              <a:t>Structures System</a:t>
            </a:r>
            <a:endParaRPr lang="en-US">
              <a:solidFill>
                <a:schemeClr val="accent1"/>
              </a:solidFill>
            </a:endParaRPr>
          </a:p>
        </p:txBody>
      </p:sp>
      <p:sp>
        <p:nvSpPr>
          <p:cNvPr id="6" name="Rectangle: Rounded Corners 1">
            <a:extLst>
              <a:ext uri="{FF2B5EF4-FFF2-40B4-BE49-F238E27FC236}">
                <a16:creationId xmlns:a16="http://schemas.microsoft.com/office/drawing/2014/main" id="{F8A859F8-0DAB-46E5-B589-C8321DEA8CFD}"/>
              </a:ext>
            </a:extLst>
          </p:cNvPr>
          <p:cNvSpPr/>
          <p:nvPr/>
        </p:nvSpPr>
        <p:spPr>
          <a:xfrm>
            <a:off x="815340" y="15118262"/>
            <a:ext cx="23374695" cy="1338637"/>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1865 w 12866324"/>
              <a:gd name="connsiteY7" fmla="*/ 1001133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05459 w 12866324"/>
              <a:gd name="connsiteY6" fmla="*/ 1194005 h 1200615"/>
              <a:gd name="connsiteX7" fmla="*/ 1865 w 12866324"/>
              <a:gd name="connsiteY7" fmla="*/ 1001133 h 1200615"/>
              <a:gd name="connsiteX8" fmla="*/ 0 w 12866324"/>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324" h="1200615">
                <a:moveTo>
                  <a:pt x="0" y="374092"/>
                </a:moveTo>
                <a:cubicBezTo>
                  <a:pt x="0" y="167487"/>
                  <a:pt x="167487" y="0"/>
                  <a:pt x="374092" y="0"/>
                </a:cubicBezTo>
                <a:lnTo>
                  <a:pt x="12486617" y="0"/>
                </a:lnTo>
                <a:cubicBezTo>
                  <a:pt x="12693222" y="0"/>
                  <a:pt x="12860709" y="167487"/>
                  <a:pt x="12860709" y="374092"/>
                </a:cubicBezTo>
                <a:lnTo>
                  <a:pt x="12866250" y="1019385"/>
                </a:lnTo>
                <a:cubicBezTo>
                  <a:pt x="12866250" y="1225990"/>
                  <a:pt x="12876102" y="1199513"/>
                  <a:pt x="12669497" y="1199513"/>
                </a:cubicBezTo>
                <a:lnTo>
                  <a:pt x="205459" y="1194005"/>
                </a:lnTo>
                <a:cubicBezTo>
                  <a:pt x="-1146" y="1194005"/>
                  <a:pt x="1865" y="1207738"/>
                  <a:pt x="1865" y="1001133"/>
                </a:cubicBezTo>
                <a:cubicBezTo>
                  <a:pt x="1243" y="792119"/>
                  <a:pt x="622" y="583106"/>
                  <a:pt x="0"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chemeClr val="accent1"/>
                </a:solidFill>
                <a:latin typeface="Calibri" panose="020F0502020204030204" pitchFamily="34" charset="0"/>
                <a:ea typeface="Calibri" panose="020F0502020204030204" pitchFamily="34" charset="0"/>
                <a:cs typeface="Calibri" panose="020F0502020204030204" pitchFamily="34" charset="0"/>
              </a:rPr>
              <a:t>Engine Design and Analysis</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
            <a:extLst>
              <a:ext uri="{FF2B5EF4-FFF2-40B4-BE49-F238E27FC236}">
                <a16:creationId xmlns:a16="http://schemas.microsoft.com/office/drawing/2014/main" id="{B86E5004-8A9B-D820-3AAD-1315AE0A99A0}"/>
              </a:ext>
            </a:extLst>
          </p:cNvPr>
          <p:cNvSpPr/>
          <p:nvPr/>
        </p:nvSpPr>
        <p:spPr>
          <a:xfrm>
            <a:off x="24566601" y="15110961"/>
            <a:ext cx="17866800" cy="1269169"/>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2077 w 12866324"/>
              <a:gd name="connsiteY7" fmla="*/ 10074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11003 w 12866324"/>
              <a:gd name="connsiteY6" fmla="*/ 1194005 h 1200615"/>
              <a:gd name="connsiteX7" fmla="*/ 2077 w 12866324"/>
              <a:gd name="connsiteY7" fmla="*/ 10074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190665 w 12866324"/>
              <a:gd name="connsiteY6" fmla="*/ 1194005 h 1200615"/>
              <a:gd name="connsiteX7" fmla="*/ 2077 w 12866324"/>
              <a:gd name="connsiteY7" fmla="*/ 10074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194055 w 12866324"/>
              <a:gd name="connsiteY6" fmla="*/ 1194005 h 1200615"/>
              <a:gd name="connsiteX7" fmla="*/ 2077 w 12866324"/>
              <a:gd name="connsiteY7" fmla="*/ 10074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194055 w 12866324"/>
              <a:gd name="connsiteY6" fmla="*/ 1194005 h 1200615"/>
              <a:gd name="connsiteX7" fmla="*/ 382 w 12866324"/>
              <a:gd name="connsiteY7" fmla="*/ 1015503 h 1200615"/>
              <a:gd name="connsiteX8" fmla="*/ 0 w 12866324"/>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324" h="1200615">
                <a:moveTo>
                  <a:pt x="0" y="374092"/>
                </a:moveTo>
                <a:cubicBezTo>
                  <a:pt x="0" y="167487"/>
                  <a:pt x="167487" y="0"/>
                  <a:pt x="374092" y="0"/>
                </a:cubicBezTo>
                <a:lnTo>
                  <a:pt x="12486617" y="0"/>
                </a:lnTo>
                <a:cubicBezTo>
                  <a:pt x="12693222" y="0"/>
                  <a:pt x="12860709" y="167487"/>
                  <a:pt x="12860709" y="374092"/>
                </a:cubicBezTo>
                <a:lnTo>
                  <a:pt x="12866250" y="1019385"/>
                </a:lnTo>
                <a:cubicBezTo>
                  <a:pt x="12866250" y="1225990"/>
                  <a:pt x="12876102" y="1199513"/>
                  <a:pt x="12669497" y="1199513"/>
                </a:cubicBezTo>
                <a:lnTo>
                  <a:pt x="194055" y="1194005"/>
                </a:lnTo>
                <a:cubicBezTo>
                  <a:pt x="-12550" y="1194005"/>
                  <a:pt x="382" y="1222108"/>
                  <a:pt x="382" y="1015503"/>
                </a:cubicBezTo>
                <a:cubicBezTo>
                  <a:pt x="-310" y="804398"/>
                  <a:pt x="692" y="585197"/>
                  <a:pt x="0"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chemeClr val="accent1"/>
                </a:solidFill>
                <a:latin typeface="Calibri" panose="020F0502020204030204" pitchFamily="34" charset="0"/>
                <a:ea typeface="Calibri" panose="020F0502020204030204" pitchFamily="34" charset="0"/>
                <a:cs typeface="Calibri" panose="020F0502020204030204" pitchFamily="34" charset="0"/>
              </a:rPr>
              <a:t>Testing &amp; Validation</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29" name="Rectangle: Rounded Corners 1">
            <a:extLst>
              <a:ext uri="{FF2B5EF4-FFF2-40B4-BE49-F238E27FC236}">
                <a16:creationId xmlns:a16="http://schemas.microsoft.com/office/drawing/2014/main" id="{0DABE75E-CD06-6E54-39D9-A404C341B2F7}"/>
              </a:ext>
            </a:extLst>
          </p:cNvPr>
          <p:cNvSpPr/>
          <p:nvPr/>
        </p:nvSpPr>
        <p:spPr>
          <a:xfrm flipH="1">
            <a:off x="14964867" y="7227228"/>
            <a:ext cx="16273062" cy="1203840"/>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544 w 12866868"/>
              <a:gd name="connsiteY0" fmla="*/ 374092 h 1200615"/>
              <a:gd name="connsiteX1" fmla="*/ 374636 w 12866868"/>
              <a:gd name="connsiteY1" fmla="*/ 0 h 1200615"/>
              <a:gd name="connsiteX2" fmla="*/ 12487161 w 12866868"/>
              <a:gd name="connsiteY2" fmla="*/ 0 h 1200615"/>
              <a:gd name="connsiteX3" fmla="*/ 12861253 w 12866868"/>
              <a:gd name="connsiteY3" fmla="*/ 374092 h 1200615"/>
              <a:gd name="connsiteX4" fmla="*/ 12866794 w 12866868"/>
              <a:gd name="connsiteY4" fmla="*/ 1019385 h 1200615"/>
              <a:gd name="connsiteX5" fmla="*/ 12670041 w 12866868"/>
              <a:gd name="connsiteY5" fmla="*/ 1199513 h 1200615"/>
              <a:gd name="connsiteX6" fmla="*/ 242435 w 12866868"/>
              <a:gd name="connsiteY6" fmla="*/ 1194005 h 1200615"/>
              <a:gd name="connsiteX7" fmla="*/ 0 w 12866868"/>
              <a:gd name="connsiteY7" fmla="*/ 1032060 h 1200615"/>
              <a:gd name="connsiteX8" fmla="*/ 544 w 12866868"/>
              <a:gd name="connsiteY8" fmla="*/ 374092 h 1200615"/>
              <a:gd name="connsiteX0" fmla="*/ 544 w 12866868"/>
              <a:gd name="connsiteY0" fmla="*/ 374092 h 1200615"/>
              <a:gd name="connsiteX1" fmla="*/ 374636 w 12866868"/>
              <a:gd name="connsiteY1" fmla="*/ 0 h 1200615"/>
              <a:gd name="connsiteX2" fmla="*/ 12487161 w 12866868"/>
              <a:gd name="connsiteY2" fmla="*/ 0 h 1200615"/>
              <a:gd name="connsiteX3" fmla="*/ 12861253 w 12866868"/>
              <a:gd name="connsiteY3" fmla="*/ 374092 h 1200615"/>
              <a:gd name="connsiteX4" fmla="*/ 12866794 w 12866868"/>
              <a:gd name="connsiteY4" fmla="*/ 1019385 h 1200615"/>
              <a:gd name="connsiteX5" fmla="*/ 12670041 w 12866868"/>
              <a:gd name="connsiteY5" fmla="*/ 1199513 h 1200615"/>
              <a:gd name="connsiteX6" fmla="*/ 242435 w 12866868"/>
              <a:gd name="connsiteY6" fmla="*/ 1194005 h 1200615"/>
              <a:gd name="connsiteX7" fmla="*/ 0 w 12866868"/>
              <a:gd name="connsiteY7" fmla="*/ 1012708 h 1200615"/>
              <a:gd name="connsiteX8" fmla="*/ 544 w 12866868"/>
              <a:gd name="connsiteY8" fmla="*/ 374092 h 1200615"/>
              <a:gd name="connsiteX0" fmla="*/ 544 w 12866868"/>
              <a:gd name="connsiteY0" fmla="*/ 374092 h 1200615"/>
              <a:gd name="connsiteX1" fmla="*/ 374636 w 12866868"/>
              <a:gd name="connsiteY1" fmla="*/ 0 h 1200615"/>
              <a:gd name="connsiteX2" fmla="*/ 12487161 w 12866868"/>
              <a:gd name="connsiteY2" fmla="*/ 0 h 1200615"/>
              <a:gd name="connsiteX3" fmla="*/ 12861253 w 12866868"/>
              <a:gd name="connsiteY3" fmla="*/ 374092 h 1200615"/>
              <a:gd name="connsiteX4" fmla="*/ 12866794 w 12866868"/>
              <a:gd name="connsiteY4" fmla="*/ 1019385 h 1200615"/>
              <a:gd name="connsiteX5" fmla="*/ 12670041 w 12866868"/>
              <a:gd name="connsiteY5" fmla="*/ 1199513 h 1200615"/>
              <a:gd name="connsiteX6" fmla="*/ 221253 w 12866868"/>
              <a:gd name="connsiteY6" fmla="*/ 1194005 h 1200615"/>
              <a:gd name="connsiteX7" fmla="*/ 0 w 12866868"/>
              <a:gd name="connsiteY7" fmla="*/ 1012708 h 1200615"/>
              <a:gd name="connsiteX8" fmla="*/ 544 w 12866868"/>
              <a:gd name="connsiteY8" fmla="*/ 374092 h 1200615"/>
              <a:gd name="connsiteX0" fmla="*/ 5010 w 12871334"/>
              <a:gd name="connsiteY0" fmla="*/ 374092 h 1200615"/>
              <a:gd name="connsiteX1" fmla="*/ 379102 w 12871334"/>
              <a:gd name="connsiteY1" fmla="*/ 0 h 1200615"/>
              <a:gd name="connsiteX2" fmla="*/ 12491627 w 12871334"/>
              <a:gd name="connsiteY2" fmla="*/ 0 h 1200615"/>
              <a:gd name="connsiteX3" fmla="*/ 12865719 w 12871334"/>
              <a:gd name="connsiteY3" fmla="*/ 374092 h 1200615"/>
              <a:gd name="connsiteX4" fmla="*/ 12871260 w 12871334"/>
              <a:gd name="connsiteY4" fmla="*/ 1019385 h 1200615"/>
              <a:gd name="connsiteX5" fmla="*/ 12674507 w 12871334"/>
              <a:gd name="connsiteY5" fmla="*/ 1199513 h 1200615"/>
              <a:gd name="connsiteX6" fmla="*/ 225719 w 12871334"/>
              <a:gd name="connsiteY6" fmla="*/ 1194005 h 1200615"/>
              <a:gd name="connsiteX7" fmla="*/ 0 w 12871334"/>
              <a:gd name="connsiteY7" fmla="*/ 1022192 h 1200615"/>
              <a:gd name="connsiteX8" fmla="*/ 5010 w 12871334"/>
              <a:gd name="connsiteY8" fmla="*/ 374092 h 1200615"/>
              <a:gd name="connsiteX0" fmla="*/ 5010 w 12871334"/>
              <a:gd name="connsiteY0" fmla="*/ 374092 h 1200615"/>
              <a:gd name="connsiteX1" fmla="*/ 379102 w 12871334"/>
              <a:gd name="connsiteY1" fmla="*/ 0 h 1200615"/>
              <a:gd name="connsiteX2" fmla="*/ 12491627 w 12871334"/>
              <a:gd name="connsiteY2" fmla="*/ 0 h 1200615"/>
              <a:gd name="connsiteX3" fmla="*/ 12865719 w 12871334"/>
              <a:gd name="connsiteY3" fmla="*/ 374092 h 1200615"/>
              <a:gd name="connsiteX4" fmla="*/ 12871260 w 12871334"/>
              <a:gd name="connsiteY4" fmla="*/ 1019385 h 1200615"/>
              <a:gd name="connsiteX5" fmla="*/ 12674507 w 12871334"/>
              <a:gd name="connsiteY5" fmla="*/ 1199513 h 1200615"/>
              <a:gd name="connsiteX6" fmla="*/ 225719 w 12871334"/>
              <a:gd name="connsiteY6" fmla="*/ 1194005 h 1200615"/>
              <a:gd name="connsiteX7" fmla="*/ 0 w 12871334"/>
              <a:gd name="connsiteY7" fmla="*/ 1016502 h 1200615"/>
              <a:gd name="connsiteX8" fmla="*/ 5010 w 12871334"/>
              <a:gd name="connsiteY8" fmla="*/ 374092 h 1200615"/>
              <a:gd name="connsiteX0" fmla="*/ 5010 w 12871334"/>
              <a:gd name="connsiteY0" fmla="*/ 374092 h 1200615"/>
              <a:gd name="connsiteX1" fmla="*/ 379102 w 12871334"/>
              <a:gd name="connsiteY1" fmla="*/ 0 h 1200615"/>
              <a:gd name="connsiteX2" fmla="*/ 12491627 w 12871334"/>
              <a:gd name="connsiteY2" fmla="*/ 0 h 1200615"/>
              <a:gd name="connsiteX3" fmla="*/ 12865719 w 12871334"/>
              <a:gd name="connsiteY3" fmla="*/ 374092 h 1200615"/>
              <a:gd name="connsiteX4" fmla="*/ 12871260 w 12871334"/>
              <a:gd name="connsiteY4" fmla="*/ 1019385 h 1200615"/>
              <a:gd name="connsiteX5" fmla="*/ 12674507 w 12871334"/>
              <a:gd name="connsiteY5" fmla="*/ 1199513 h 1200615"/>
              <a:gd name="connsiteX6" fmla="*/ 210832 w 12871334"/>
              <a:gd name="connsiteY6" fmla="*/ 1190211 h 1200615"/>
              <a:gd name="connsiteX7" fmla="*/ 0 w 12871334"/>
              <a:gd name="connsiteY7" fmla="*/ 1016502 h 1200615"/>
              <a:gd name="connsiteX8" fmla="*/ 5010 w 12871334"/>
              <a:gd name="connsiteY8" fmla="*/ 374092 h 1200615"/>
              <a:gd name="connsiteX0" fmla="*/ 5010 w 12865719"/>
              <a:gd name="connsiteY0" fmla="*/ 374092 h 1200421"/>
              <a:gd name="connsiteX1" fmla="*/ 379102 w 12865719"/>
              <a:gd name="connsiteY1" fmla="*/ 0 h 1200421"/>
              <a:gd name="connsiteX2" fmla="*/ 12491627 w 12865719"/>
              <a:gd name="connsiteY2" fmla="*/ 0 h 1200421"/>
              <a:gd name="connsiteX3" fmla="*/ 12865719 w 12865719"/>
              <a:gd name="connsiteY3" fmla="*/ 374092 h 1200421"/>
              <a:gd name="connsiteX4" fmla="*/ 12865305 w 12865719"/>
              <a:gd name="connsiteY4" fmla="*/ 1017488 h 1200421"/>
              <a:gd name="connsiteX5" fmla="*/ 12674507 w 12865719"/>
              <a:gd name="connsiteY5" fmla="*/ 1199513 h 1200421"/>
              <a:gd name="connsiteX6" fmla="*/ 210832 w 12865719"/>
              <a:gd name="connsiteY6" fmla="*/ 1190211 h 1200421"/>
              <a:gd name="connsiteX7" fmla="*/ 0 w 12865719"/>
              <a:gd name="connsiteY7" fmla="*/ 1016502 h 1200421"/>
              <a:gd name="connsiteX8" fmla="*/ 5010 w 12865719"/>
              <a:gd name="connsiteY8" fmla="*/ 374092 h 1200421"/>
              <a:gd name="connsiteX0" fmla="*/ 5010 w 12865963"/>
              <a:gd name="connsiteY0" fmla="*/ 374092 h 1198718"/>
              <a:gd name="connsiteX1" fmla="*/ 379102 w 12865963"/>
              <a:gd name="connsiteY1" fmla="*/ 0 h 1198718"/>
              <a:gd name="connsiteX2" fmla="*/ 12491627 w 12865963"/>
              <a:gd name="connsiteY2" fmla="*/ 0 h 1198718"/>
              <a:gd name="connsiteX3" fmla="*/ 12865719 w 12865963"/>
              <a:gd name="connsiteY3" fmla="*/ 374092 h 1198718"/>
              <a:gd name="connsiteX4" fmla="*/ 12865305 w 12865963"/>
              <a:gd name="connsiteY4" fmla="*/ 1017488 h 1198718"/>
              <a:gd name="connsiteX5" fmla="*/ 12680462 w 12865963"/>
              <a:gd name="connsiteY5" fmla="*/ 1197616 h 1198718"/>
              <a:gd name="connsiteX6" fmla="*/ 210832 w 12865963"/>
              <a:gd name="connsiteY6" fmla="*/ 1190211 h 1198718"/>
              <a:gd name="connsiteX7" fmla="*/ 0 w 12865963"/>
              <a:gd name="connsiteY7" fmla="*/ 1016502 h 1198718"/>
              <a:gd name="connsiteX8" fmla="*/ 5010 w 12865963"/>
              <a:gd name="connsiteY8" fmla="*/ 374092 h 11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5963" h="1198718">
                <a:moveTo>
                  <a:pt x="5010" y="374092"/>
                </a:moveTo>
                <a:cubicBezTo>
                  <a:pt x="5010" y="167487"/>
                  <a:pt x="172497" y="0"/>
                  <a:pt x="379102" y="0"/>
                </a:cubicBezTo>
                <a:lnTo>
                  <a:pt x="12491627" y="0"/>
                </a:lnTo>
                <a:cubicBezTo>
                  <a:pt x="12698232" y="0"/>
                  <a:pt x="12865719" y="167487"/>
                  <a:pt x="12865719" y="374092"/>
                </a:cubicBezTo>
                <a:lnTo>
                  <a:pt x="12865305" y="1017488"/>
                </a:lnTo>
                <a:cubicBezTo>
                  <a:pt x="12865305" y="1224093"/>
                  <a:pt x="12887067" y="1197616"/>
                  <a:pt x="12680462" y="1197616"/>
                </a:cubicBezTo>
                <a:lnTo>
                  <a:pt x="210832" y="1190211"/>
                </a:lnTo>
                <a:cubicBezTo>
                  <a:pt x="4227" y="1190211"/>
                  <a:pt x="0" y="1223107"/>
                  <a:pt x="0" y="1016502"/>
                </a:cubicBezTo>
                <a:cubicBezTo>
                  <a:pt x="181" y="797179"/>
                  <a:pt x="4829" y="593415"/>
                  <a:pt x="5010"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8975725" algn="l"/>
              </a:tabLst>
            </a:pP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27" name="Rectangle: Rounded Corners 1">
            <a:extLst>
              <a:ext uri="{FF2B5EF4-FFF2-40B4-BE49-F238E27FC236}">
                <a16:creationId xmlns:a16="http://schemas.microsoft.com/office/drawing/2014/main" id="{07755386-ACEC-3415-961D-B77D992636CE}"/>
              </a:ext>
            </a:extLst>
          </p:cNvPr>
          <p:cNvSpPr/>
          <p:nvPr/>
        </p:nvSpPr>
        <p:spPr>
          <a:xfrm flipH="1">
            <a:off x="31649158" y="7198171"/>
            <a:ext cx="10849970" cy="1200614"/>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859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23296 w 12866324"/>
              <a:gd name="connsiteY6" fmla="*/ 1194005 h 1200615"/>
              <a:gd name="connsiteX7" fmla="*/ 859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00053 w 12866324"/>
              <a:gd name="connsiteY6" fmla="*/ 1194005 h 1200615"/>
              <a:gd name="connsiteX7" fmla="*/ 859 w 12866324"/>
              <a:gd name="connsiteY7" fmla="*/ 1012708 h 1200615"/>
              <a:gd name="connsiteX8" fmla="*/ 0 w 12866324"/>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324" h="1200615">
                <a:moveTo>
                  <a:pt x="0" y="374092"/>
                </a:moveTo>
                <a:cubicBezTo>
                  <a:pt x="0" y="167487"/>
                  <a:pt x="167487" y="0"/>
                  <a:pt x="374092" y="0"/>
                </a:cubicBezTo>
                <a:lnTo>
                  <a:pt x="12486617" y="0"/>
                </a:lnTo>
                <a:cubicBezTo>
                  <a:pt x="12693222" y="0"/>
                  <a:pt x="12860709" y="167487"/>
                  <a:pt x="12860709" y="374092"/>
                </a:cubicBezTo>
                <a:lnTo>
                  <a:pt x="12866250" y="1019385"/>
                </a:lnTo>
                <a:cubicBezTo>
                  <a:pt x="12866250" y="1225990"/>
                  <a:pt x="12876102" y="1199513"/>
                  <a:pt x="12669497" y="1199513"/>
                </a:cubicBezTo>
                <a:lnTo>
                  <a:pt x="200053" y="1194005"/>
                </a:lnTo>
                <a:cubicBezTo>
                  <a:pt x="-6552" y="1194005"/>
                  <a:pt x="859" y="1219313"/>
                  <a:pt x="859" y="1012708"/>
                </a:cubicBezTo>
                <a:cubicBezTo>
                  <a:pt x="573" y="799836"/>
                  <a:pt x="286" y="586964"/>
                  <a:pt x="0"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Google Shape;50;p1">
            <a:extLst>
              <a:ext uri="{FF2B5EF4-FFF2-40B4-BE49-F238E27FC236}">
                <a16:creationId xmlns:a16="http://schemas.microsoft.com/office/drawing/2014/main" id="{3350FE8D-F50E-1B7F-9947-DA65730FD74F}"/>
              </a:ext>
            </a:extLst>
          </p:cNvPr>
          <p:cNvSpPr txBox="1"/>
          <p:nvPr/>
        </p:nvSpPr>
        <p:spPr>
          <a:xfrm>
            <a:off x="9471654" y="1060100"/>
            <a:ext cx="27602489" cy="4399397"/>
          </a:xfrm>
          <a:prstGeom prst="rect">
            <a:avLst/>
          </a:prstGeom>
          <a:noFill/>
          <a:ln>
            <a:noFill/>
          </a:ln>
        </p:spPr>
        <p:txBody>
          <a:bodyPr spcFirstLastPara="1" wrap="square" lIns="89675" tIns="44825" rIns="89675" bIns="448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a:solidFill>
                  <a:schemeClr val="dk1"/>
                </a:solidFill>
                <a:latin typeface="Calibri"/>
                <a:ea typeface="Calibri"/>
                <a:cs typeface="Calibri"/>
                <a:sym typeface="Calibri"/>
              </a:rPr>
              <a:t>SABER</a:t>
            </a:r>
            <a:r>
              <a:rPr lang="en-US" sz="8000" b="1" i="0" u="none" strike="noStrike" cap="none">
                <a:solidFill>
                  <a:schemeClr val="dk1"/>
                </a:solidFill>
                <a:latin typeface="Calibri"/>
                <a:ea typeface="Calibri"/>
                <a:cs typeface="Calibri"/>
                <a:sym typeface="Calibri"/>
              </a:rPr>
              <a:t> – Stability Analysis through Bipropellant Engine Research</a:t>
            </a:r>
            <a:endParaRPr sz="1400" b="0" i="0" u="none" strike="noStrike" cap="none">
              <a:solidFill>
                <a:schemeClr val="dk1"/>
              </a:solidFill>
              <a:latin typeface="Arial"/>
              <a:ea typeface="Arial"/>
              <a:cs typeface="Arial"/>
              <a:sym typeface="Arial"/>
            </a:endParaRPr>
          </a:p>
          <a:p>
            <a:pPr algn="ctr">
              <a:buSzPts val="6600"/>
            </a:pPr>
            <a:r>
              <a:rPr lang="en-US" sz="6600" b="1">
                <a:solidFill>
                  <a:schemeClr val="dk1"/>
                </a:solidFill>
                <a:latin typeface="Calibri"/>
                <a:ea typeface="Calibri"/>
                <a:cs typeface="Calibri"/>
                <a:sym typeface="Calibri"/>
              </a:rPr>
              <a:t>S. Conley, R. Gaulin, E. Lucas, A. Ramirez, N. Reese, W. Reinkoester, J. Sadler, W. Tinelli, B. Varozza</a:t>
            </a:r>
            <a:br>
              <a:rPr lang="en-US" sz="6600" b="1">
                <a:solidFill>
                  <a:schemeClr val="dk1"/>
                </a:solidFill>
                <a:latin typeface="Calibri"/>
                <a:ea typeface="Calibri"/>
                <a:cs typeface="Calibri"/>
                <a:sym typeface="Calibri"/>
              </a:rPr>
            </a:b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a:ea typeface="Calibri"/>
                <a:cs typeface="Calibri"/>
                <a:sym typeface="Calibri"/>
              </a:rPr>
              <a:t>Faculty </a:t>
            </a:r>
            <a:r>
              <a:rPr lang="en-US" sz="5400" b="1">
                <a:solidFill>
                  <a:schemeClr val="dk1"/>
                </a:solidFill>
                <a:latin typeface="Calibri"/>
                <a:ea typeface="Calibri"/>
                <a:cs typeface="Calibri"/>
                <a:sym typeface="Calibri"/>
              </a:rPr>
              <a:t>Advisor:</a:t>
            </a:r>
            <a:r>
              <a:rPr lang="en-US" sz="5400" b="1" i="0" u="none" strike="noStrike" cap="none">
                <a:solidFill>
                  <a:schemeClr val="dk1"/>
                </a:solidFill>
                <a:latin typeface="Calibri"/>
                <a:ea typeface="Calibri"/>
                <a:cs typeface="Calibri"/>
                <a:sym typeface="Calibri"/>
              </a:rPr>
              <a:t> </a:t>
            </a:r>
            <a:r>
              <a:rPr lang="en-US" sz="5400" b="1">
                <a:solidFill>
                  <a:schemeClr val="dk1"/>
                </a:solidFill>
                <a:latin typeface="Calibri"/>
                <a:ea typeface="Calibri"/>
                <a:cs typeface="Calibri"/>
                <a:sym typeface="Calibri"/>
              </a:rPr>
              <a:t>Dr. Firat Irmak,</a:t>
            </a:r>
            <a:r>
              <a:rPr lang="en-US" sz="5400" b="1" i="0" u="none" strike="noStrike" cap="none">
                <a:solidFill>
                  <a:schemeClr val="dk1"/>
                </a:solidFill>
                <a:latin typeface="Calibri"/>
                <a:ea typeface="Calibri"/>
                <a:cs typeface="Calibri"/>
                <a:sym typeface="Calibri"/>
              </a:rPr>
              <a:t> Dept. of Aerospace</a:t>
            </a:r>
            <a:r>
              <a:rPr lang="en-US" sz="5400" b="1">
                <a:solidFill>
                  <a:schemeClr val="dk1"/>
                </a:solidFill>
                <a:latin typeface="Calibri"/>
                <a:ea typeface="Calibri"/>
                <a:cs typeface="Calibri"/>
                <a:sym typeface="Calibri"/>
              </a:rPr>
              <a:t> Engineering</a:t>
            </a:r>
            <a:r>
              <a:rPr lang="en-US" sz="5400" b="1" i="0" u="none" strike="noStrike" cap="none">
                <a:solidFill>
                  <a:schemeClr val="dk1"/>
                </a:solidFill>
                <a:latin typeface="Calibri"/>
                <a:ea typeface="Calibri"/>
                <a:cs typeface="Calibri"/>
                <a:sym typeface="Calibri"/>
              </a:rPr>
              <a:t>, Florida Institute of Technology</a:t>
            </a:r>
            <a:endParaRPr sz="4800" b="1" i="0" u="none" strike="noStrike" cap="none">
              <a:solidFill>
                <a:schemeClr val="dk1"/>
              </a:solidFill>
              <a:latin typeface="Calibri"/>
              <a:ea typeface="Calibri"/>
              <a:cs typeface="Calibri"/>
              <a:sym typeface="Calibri"/>
            </a:endParaRPr>
          </a:p>
        </p:txBody>
      </p:sp>
      <p:sp>
        <p:nvSpPr>
          <p:cNvPr id="51" name="Google Shape;51;p1">
            <a:extLst>
              <a:ext uri="{FF2B5EF4-FFF2-40B4-BE49-F238E27FC236}">
                <a16:creationId xmlns:a16="http://schemas.microsoft.com/office/drawing/2014/main" id="{2CC749FE-DB84-7890-0C40-C510FCA9CB63}"/>
              </a:ext>
            </a:extLst>
          </p:cNvPr>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sp>
        <p:nvSpPr>
          <p:cNvPr id="3" name="Rectangle: Rounded Corners 1">
            <a:extLst>
              <a:ext uri="{FF2B5EF4-FFF2-40B4-BE49-F238E27FC236}">
                <a16:creationId xmlns:a16="http://schemas.microsoft.com/office/drawing/2014/main" id="{E38F7C6F-78B8-9EE4-FAB9-1DCE866732B2}"/>
              </a:ext>
            </a:extLst>
          </p:cNvPr>
          <p:cNvSpPr/>
          <p:nvPr/>
        </p:nvSpPr>
        <p:spPr>
          <a:xfrm>
            <a:off x="34754764" y="24550678"/>
            <a:ext cx="7810886" cy="1276677"/>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45511 w 12869944"/>
              <a:gd name="connsiteY6" fmla="*/ 1194005 h 1200615"/>
              <a:gd name="connsiteX7" fmla="*/ 0 w 12869944"/>
              <a:gd name="connsiteY7" fmla="*/ 1007869 h 1200615"/>
              <a:gd name="connsiteX8" fmla="*/ 3620 w 1286994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45511 w 12869944"/>
              <a:gd name="connsiteY6" fmla="*/ 1194005 h 1200615"/>
              <a:gd name="connsiteX7" fmla="*/ 0 w 12869944"/>
              <a:gd name="connsiteY7" fmla="*/ 1003031 h 1200615"/>
              <a:gd name="connsiteX8" fmla="*/ 3620 w 1286994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27255 w 12869944"/>
              <a:gd name="connsiteY6" fmla="*/ 1194005 h 1200615"/>
              <a:gd name="connsiteX7" fmla="*/ 0 w 12869944"/>
              <a:gd name="connsiteY7" fmla="*/ 1003031 h 1200615"/>
              <a:gd name="connsiteX8" fmla="*/ 3620 w 12869944"/>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23902 w 12866591"/>
              <a:gd name="connsiteY6" fmla="*/ 1194005 h 1200615"/>
              <a:gd name="connsiteX7" fmla="*/ 1212 w 12866591"/>
              <a:gd name="connsiteY7" fmla="*/ 998193 h 1200615"/>
              <a:gd name="connsiteX8" fmla="*/ 267 w 12866591"/>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05647 w 12866591"/>
              <a:gd name="connsiteY6" fmla="*/ 1194005 h 1200615"/>
              <a:gd name="connsiteX7" fmla="*/ 1212 w 12866591"/>
              <a:gd name="connsiteY7" fmla="*/ 998193 h 1200615"/>
              <a:gd name="connsiteX8" fmla="*/ 267 w 12866591"/>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591" h="1200615">
                <a:moveTo>
                  <a:pt x="267" y="374092"/>
                </a:moveTo>
                <a:cubicBezTo>
                  <a:pt x="267" y="167487"/>
                  <a:pt x="167754" y="0"/>
                  <a:pt x="374359" y="0"/>
                </a:cubicBezTo>
                <a:lnTo>
                  <a:pt x="12486884" y="0"/>
                </a:lnTo>
                <a:cubicBezTo>
                  <a:pt x="12693489" y="0"/>
                  <a:pt x="12860976" y="167487"/>
                  <a:pt x="12860976" y="374092"/>
                </a:cubicBezTo>
                <a:lnTo>
                  <a:pt x="12866517" y="1019385"/>
                </a:lnTo>
                <a:cubicBezTo>
                  <a:pt x="12866517" y="1225990"/>
                  <a:pt x="12876369" y="1199513"/>
                  <a:pt x="12669764" y="1199513"/>
                </a:cubicBezTo>
                <a:lnTo>
                  <a:pt x="205647" y="1194005"/>
                </a:lnTo>
                <a:cubicBezTo>
                  <a:pt x="-958" y="1194005"/>
                  <a:pt x="1212" y="1204798"/>
                  <a:pt x="1212" y="998193"/>
                </a:cubicBezTo>
                <a:cubicBezTo>
                  <a:pt x="2419" y="786934"/>
                  <a:pt x="-940" y="585351"/>
                  <a:pt x="267"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chemeClr val="accent1"/>
                </a:solidFill>
                <a:latin typeface="Calibri" panose="020F0502020204030204" pitchFamily="34" charset="0"/>
                <a:ea typeface="Calibri" panose="020F0502020204030204" pitchFamily="34" charset="0"/>
                <a:cs typeface="Calibri" panose="020F0502020204030204" pitchFamily="34" charset="0"/>
              </a:rPr>
              <a:t>Conclusions </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25" name="TextBox 1024">
            <a:extLst>
              <a:ext uri="{FF2B5EF4-FFF2-40B4-BE49-F238E27FC236}">
                <a16:creationId xmlns:a16="http://schemas.microsoft.com/office/drawing/2014/main" id="{E2417F9A-523D-D5B6-166C-2CF28110D469}"/>
              </a:ext>
            </a:extLst>
          </p:cNvPr>
          <p:cNvSpPr txBox="1"/>
          <p:nvPr/>
        </p:nvSpPr>
        <p:spPr>
          <a:xfrm>
            <a:off x="34641118" y="25851919"/>
            <a:ext cx="8485018" cy="12649617"/>
          </a:xfrm>
          <a:prstGeom prst="rect">
            <a:avLst/>
          </a:prstGeom>
          <a:noFill/>
        </p:spPr>
        <p:txBody>
          <a:bodyPr wrap="square" lIns="91440" tIns="45720" rIns="91440" bIns="45720" rtlCol="0" anchor="t">
            <a:spAutoFit/>
          </a:bodyPr>
          <a:lstStyle/>
          <a:p>
            <a:pPr marL="685800" indent="-685800">
              <a:buFont typeface="Arial" panose="020B0604020202020204" pitchFamily="34" charset="0"/>
              <a:buChar char="•"/>
            </a:pPr>
            <a:r>
              <a:rPr lang="en-US" sz="4800">
                <a:latin typeface="Calibri"/>
                <a:ea typeface="Calibri"/>
                <a:cs typeface="Calibri"/>
              </a:rPr>
              <a:t>Combustion instabilities increase as the characteristic length decreases.</a:t>
            </a:r>
            <a:endParaRPr lang="en-US">
              <a:latin typeface="Calibri"/>
              <a:ea typeface="Calibri"/>
              <a:cs typeface="Calibri"/>
            </a:endParaRPr>
          </a:p>
          <a:p>
            <a:pPr marL="685800" indent="-685800">
              <a:buFont typeface="Arial" panose="020B0604020202020204" pitchFamily="34" charset="0"/>
              <a:buChar char="•"/>
            </a:pPr>
            <a:r>
              <a:rPr lang="en-US" sz="4800">
                <a:latin typeface="Calibri" panose="020F0502020204030204" pitchFamily="34" charset="0"/>
                <a:ea typeface="Calibri" panose="020F0502020204030204" pitchFamily="34" charset="0"/>
                <a:cs typeface="Calibri" panose="020F0502020204030204" pitchFamily="34" charset="0"/>
              </a:rPr>
              <a:t>Minimizing combustion instabilities contributes to safer, more efficient engines.</a:t>
            </a:r>
          </a:p>
          <a:p>
            <a:pPr marL="685800" indent="-685800">
              <a:buFont typeface="Arial" panose="020B0604020202020204" pitchFamily="34" charset="0"/>
              <a:buChar char="•"/>
            </a:pPr>
            <a:r>
              <a:rPr lang="en-US" sz="4800">
                <a:latin typeface="Calibri"/>
                <a:ea typeface="Calibri"/>
                <a:cs typeface="Calibri"/>
              </a:rPr>
              <a:t>Engine safety is important as there is an increase in manned missions.</a:t>
            </a:r>
          </a:p>
          <a:p>
            <a:pPr marL="685800" indent="-685800">
              <a:buFont typeface="Arial" panose="020B0604020202020204" pitchFamily="34" charset="0"/>
              <a:buChar char="•"/>
            </a:pPr>
            <a:endParaRPr lang="en-US" sz="4800">
              <a:latin typeface="Calibri"/>
              <a:ea typeface="Calibri"/>
              <a:cs typeface="Calibri"/>
            </a:endParaRPr>
          </a:p>
          <a:p>
            <a:pPr marL="685800" indent="-685800">
              <a:buFont typeface="Arial" panose="020B0604020202020204" pitchFamily="34" charset="0"/>
              <a:buChar char="•"/>
            </a:pPr>
            <a:endParaRPr lang="en-US" sz="4800">
              <a:latin typeface="Calibri"/>
              <a:ea typeface="Calibri"/>
              <a:cs typeface="Calibri"/>
            </a:endParaRPr>
          </a:p>
          <a:p>
            <a:pPr marL="685800" indent="-685800">
              <a:buFont typeface="Arial" panose="020B0604020202020204" pitchFamily="34" charset="0"/>
              <a:buChar char="•"/>
            </a:pPr>
            <a:endParaRPr lang="en-US" sz="1800">
              <a:latin typeface="Calibri"/>
              <a:ea typeface="Calibri"/>
              <a:cs typeface="Calibri"/>
            </a:endParaRPr>
          </a:p>
          <a:p>
            <a:pPr marL="685800" indent="-685800">
              <a:buFont typeface="Arial" panose="020B0604020202020204" pitchFamily="34" charset="0"/>
              <a:buChar char="•"/>
            </a:pPr>
            <a:r>
              <a:rPr lang="en-US" sz="4800">
                <a:latin typeface="Calibri"/>
                <a:ea typeface="Calibri"/>
                <a:cs typeface="Calibri"/>
              </a:rPr>
              <a:t>The SABER team thanks our faculty advisor, Dr. Firat Irmak, our graduate student assistant, Niall Harris, and the Florida Tech L3HSDC staff.</a:t>
            </a:r>
          </a:p>
        </p:txBody>
      </p:sp>
      <p:grpSp>
        <p:nvGrpSpPr>
          <p:cNvPr id="16" name="Group 15">
            <a:extLst>
              <a:ext uri="{FF2B5EF4-FFF2-40B4-BE49-F238E27FC236}">
                <a16:creationId xmlns:a16="http://schemas.microsoft.com/office/drawing/2014/main" id="{3B6FEA3D-4840-EB58-12B7-92FF76265F93}"/>
              </a:ext>
            </a:extLst>
          </p:cNvPr>
          <p:cNvGrpSpPr/>
          <p:nvPr/>
        </p:nvGrpSpPr>
        <p:grpSpPr>
          <a:xfrm>
            <a:off x="31500846" y="7221994"/>
            <a:ext cx="11032737" cy="7918706"/>
            <a:chOff x="15024204" y="7230187"/>
            <a:chExt cx="13561812" cy="6205592"/>
          </a:xfrm>
        </p:grpSpPr>
        <p:sp>
          <p:nvSpPr>
            <p:cNvPr id="5" name="Rectangle: Rounded Corners 1">
              <a:extLst>
                <a:ext uri="{FF2B5EF4-FFF2-40B4-BE49-F238E27FC236}">
                  <a16:creationId xmlns:a16="http://schemas.microsoft.com/office/drawing/2014/main" id="{781CC615-9706-90A8-A2E8-193768AD341A}"/>
                </a:ext>
              </a:extLst>
            </p:cNvPr>
            <p:cNvSpPr/>
            <p:nvPr/>
          </p:nvSpPr>
          <p:spPr>
            <a:xfrm>
              <a:off x="15024204" y="7230187"/>
              <a:ext cx="13561812" cy="940876"/>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859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23296 w 12866324"/>
                <a:gd name="connsiteY6" fmla="*/ 1194005 h 1200615"/>
                <a:gd name="connsiteX7" fmla="*/ 859 w 12866324"/>
                <a:gd name="connsiteY7" fmla="*/ 1012708 h 1200615"/>
                <a:gd name="connsiteX8" fmla="*/ 0 w 12866324"/>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00053 w 12866324"/>
                <a:gd name="connsiteY6" fmla="*/ 1194005 h 1200615"/>
                <a:gd name="connsiteX7" fmla="*/ 859 w 12866324"/>
                <a:gd name="connsiteY7" fmla="*/ 1012708 h 1200615"/>
                <a:gd name="connsiteX8" fmla="*/ 0 w 12866324"/>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324" h="1200615">
                  <a:moveTo>
                    <a:pt x="0" y="374092"/>
                  </a:moveTo>
                  <a:cubicBezTo>
                    <a:pt x="0" y="167487"/>
                    <a:pt x="167487" y="0"/>
                    <a:pt x="374092" y="0"/>
                  </a:cubicBezTo>
                  <a:lnTo>
                    <a:pt x="12486617" y="0"/>
                  </a:lnTo>
                  <a:cubicBezTo>
                    <a:pt x="12693222" y="0"/>
                    <a:pt x="12860709" y="167487"/>
                    <a:pt x="12860709" y="374092"/>
                  </a:cubicBezTo>
                  <a:lnTo>
                    <a:pt x="12866250" y="1019385"/>
                  </a:lnTo>
                  <a:cubicBezTo>
                    <a:pt x="12866250" y="1225990"/>
                    <a:pt x="12876102" y="1199513"/>
                    <a:pt x="12669497" y="1199513"/>
                  </a:cubicBezTo>
                  <a:lnTo>
                    <a:pt x="200053" y="1194005"/>
                  </a:lnTo>
                  <a:cubicBezTo>
                    <a:pt x="-6552" y="1194005"/>
                    <a:pt x="859" y="1219313"/>
                    <a:pt x="859" y="1012708"/>
                  </a:cubicBezTo>
                  <a:cubicBezTo>
                    <a:pt x="573" y="799836"/>
                    <a:pt x="286" y="586964"/>
                    <a:pt x="0"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chemeClr val="accent1"/>
                  </a:solidFill>
                  <a:latin typeface="Calibri" panose="020F0502020204030204" pitchFamily="34" charset="0"/>
                  <a:ea typeface="Calibri" panose="020F0502020204030204" pitchFamily="34" charset="0"/>
                  <a:cs typeface="Calibri" panose="020F0502020204030204" pitchFamily="34" charset="0"/>
                </a:rPr>
                <a:t>Impact and Future Work</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30" name="TextBox 1029">
              <a:extLst>
                <a:ext uri="{FF2B5EF4-FFF2-40B4-BE49-F238E27FC236}">
                  <a16:creationId xmlns:a16="http://schemas.microsoft.com/office/drawing/2014/main" id="{B3F08D90-C3BC-BD94-5C05-24D5ED7106C8}"/>
                </a:ext>
              </a:extLst>
            </p:cNvPr>
            <p:cNvSpPr txBox="1"/>
            <p:nvPr/>
          </p:nvSpPr>
          <p:spPr>
            <a:xfrm>
              <a:off x="15049380" y="8153654"/>
              <a:ext cx="13524651" cy="5282125"/>
            </a:xfrm>
            <a:prstGeom prst="rect">
              <a:avLst/>
            </a:prstGeom>
            <a:noFill/>
          </p:spPr>
          <p:txBody>
            <a:bodyPr wrap="square" lIns="91440" tIns="45720" rIns="91440" bIns="45720" rtlCol="0" anchor="t">
              <a:spAutoFit/>
            </a:bodyPr>
            <a:lstStyle/>
            <a:p>
              <a:pPr algn="just"/>
              <a:r>
                <a:rPr lang="en-US" sz="4800">
                  <a:latin typeface="Calibri"/>
                  <a:ea typeface="Calibri"/>
                  <a:cs typeface="Calibri"/>
                </a:rPr>
                <a:t>The bipropellant engine designed serves as a test bed for a combustion instability analysis – enabling further research into methods to reduce combustion instabilities and contribute to safer space vehicles. The project works to expand Florida Tech's ability to research various propellants and engine geometries. Future works include </a:t>
              </a:r>
              <a:r>
                <a:rPr lang="en-US" sz="4800" err="1">
                  <a:latin typeface="Calibri"/>
                  <a:ea typeface="Calibri"/>
                  <a:cs typeface="Calibri"/>
                </a:rPr>
                <a:t>optimiz</a:t>
              </a:r>
              <a:r>
                <a:rPr lang="en-US" sz="4800">
                  <a:latin typeface="Calibri"/>
                  <a:ea typeface="Calibri"/>
                  <a:cs typeface="Calibri"/>
                </a:rPr>
                <a:t>ing mass for a flight configuration.</a:t>
              </a:r>
              <a:endParaRPr lang="en-US" sz="4800">
                <a:latin typeface="Calibri" panose="020F0502020204030204" pitchFamily="34" charset="0"/>
                <a:ea typeface="Calibri" panose="020F0502020204030204" pitchFamily="34" charset="0"/>
                <a:cs typeface="Calibri" panose="020F0502020204030204" pitchFamily="34" charset="0"/>
              </a:endParaRPr>
            </a:p>
          </p:txBody>
        </p:sp>
      </p:grpSp>
      <p:sp>
        <p:nvSpPr>
          <p:cNvPr id="1036" name="TextBox 1035">
            <a:extLst>
              <a:ext uri="{FF2B5EF4-FFF2-40B4-BE49-F238E27FC236}">
                <a16:creationId xmlns:a16="http://schemas.microsoft.com/office/drawing/2014/main" id="{EB23EBC9-03C9-02D5-5ED2-BC72DD9B1AFA}"/>
              </a:ext>
            </a:extLst>
          </p:cNvPr>
          <p:cNvSpPr txBox="1"/>
          <p:nvPr/>
        </p:nvSpPr>
        <p:spPr>
          <a:xfrm>
            <a:off x="1082716" y="25823440"/>
            <a:ext cx="9923487" cy="12280285"/>
          </a:xfrm>
          <a:prstGeom prst="rect">
            <a:avLst/>
          </a:prstGeom>
          <a:noFill/>
        </p:spPr>
        <p:txBody>
          <a:bodyPr wrap="square" lIns="91440" tIns="45720" rIns="91440" bIns="45720" rtlCol="0" anchor="t">
            <a:spAutoFit/>
          </a:bodyPr>
          <a:lstStyle/>
          <a:p>
            <a:pPr algn="just"/>
            <a:r>
              <a:rPr lang="en-US" sz="4800">
                <a:latin typeface="Calibri"/>
                <a:ea typeface="Calibri"/>
                <a:cs typeface="Calibri"/>
              </a:rPr>
              <a:t>Injector: triplet impinging jet with mutually perpendicular elements, ox-fuel-ox, utilizes a plate system and was manufactured from Al-6061 using a 3- and 3.5-axis CNC mill.</a:t>
            </a:r>
            <a:endParaRPr lang="en-US" sz="4800">
              <a:latin typeface="Calibri" panose="020F0502020204030204" pitchFamily="34" charset="0"/>
              <a:ea typeface="Calibri" panose="020F0502020204030204" pitchFamily="34" charset="0"/>
              <a:cs typeface="Calibri" panose="020F0502020204030204" pitchFamily="34" charset="0"/>
            </a:endParaRPr>
          </a:p>
          <a:p>
            <a:pPr algn="just"/>
            <a:endParaRPr lang="en-US" sz="4800">
              <a:latin typeface="Calibri"/>
              <a:ea typeface="Calibri"/>
              <a:cs typeface="Calibri"/>
            </a:endParaRPr>
          </a:p>
          <a:p>
            <a:pPr algn="just"/>
            <a:endParaRPr lang="en-US" sz="4800">
              <a:latin typeface="Calibri"/>
              <a:ea typeface="Calibri"/>
              <a:cs typeface="Calibri"/>
            </a:endParaRPr>
          </a:p>
          <a:p>
            <a:pPr algn="just"/>
            <a:endParaRPr lang="en-US" sz="4800">
              <a:latin typeface="Calibri"/>
              <a:ea typeface="Calibri"/>
              <a:cs typeface="Calibri"/>
            </a:endParaRPr>
          </a:p>
          <a:p>
            <a:pPr algn="just"/>
            <a:endParaRPr lang="en-US" sz="4800">
              <a:latin typeface="Calibri"/>
              <a:ea typeface="Calibri"/>
              <a:cs typeface="Calibri"/>
            </a:endParaRPr>
          </a:p>
          <a:p>
            <a:pPr algn="just"/>
            <a:endParaRPr lang="en-US" sz="4800">
              <a:latin typeface="Calibri"/>
              <a:ea typeface="Calibri"/>
              <a:cs typeface="Calibri"/>
            </a:endParaRPr>
          </a:p>
          <a:p>
            <a:endParaRPr lang="en-US" sz="4800">
              <a:latin typeface="Calibri"/>
              <a:ea typeface="Calibri"/>
              <a:cs typeface="Calibri"/>
            </a:endParaRPr>
          </a:p>
          <a:p>
            <a:endParaRPr lang="en-US" sz="5400">
              <a:latin typeface="Calibri"/>
              <a:ea typeface="Calibri"/>
              <a:cs typeface="Calibri"/>
            </a:endParaRPr>
          </a:p>
          <a:p>
            <a:pPr algn="just"/>
            <a:endParaRPr lang="en-US" sz="6600">
              <a:latin typeface="Calibri"/>
              <a:ea typeface="Calibri"/>
              <a:cs typeface="Calibri"/>
            </a:endParaRPr>
          </a:p>
          <a:p>
            <a:pPr algn="just"/>
            <a:r>
              <a:rPr lang="en-US" sz="4800">
                <a:latin typeface="Calibri"/>
                <a:ea typeface="Calibri"/>
                <a:cs typeface="Calibri"/>
              </a:rPr>
              <a:t>Combustion Chambers and nozzle manufactured on the manual lathe using </a:t>
            </a:r>
            <a:r>
              <a:rPr lang="en-US" sz="4800">
                <a:solidFill>
                  <a:schemeClr val="tx1"/>
                </a:solidFill>
                <a:latin typeface="Calibri"/>
                <a:ea typeface="Calibri"/>
                <a:cs typeface="Calibri"/>
              </a:rPr>
              <a:t>mild steel with 2.0 FOS.</a:t>
            </a:r>
          </a:p>
        </p:txBody>
      </p:sp>
      <p:sp>
        <p:nvSpPr>
          <p:cNvPr id="1037" name="TextBox 1036">
            <a:extLst>
              <a:ext uri="{FF2B5EF4-FFF2-40B4-BE49-F238E27FC236}">
                <a16:creationId xmlns:a16="http://schemas.microsoft.com/office/drawing/2014/main" id="{954A46EB-CCF5-A7A3-BDF6-34A760C27626}"/>
              </a:ext>
            </a:extLst>
          </p:cNvPr>
          <p:cNvSpPr txBox="1"/>
          <p:nvPr/>
        </p:nvSpPr>
        <p:spPr>
          <a:xfrm>
            <a:off x="11215465" y="25790231"/>
            <a:ext cx="12503517" cy="6740307"/>
          </a:xfrm>
          <a:prstGeom prst="rect">
            <a:avLst/>
          </a:prstGeom>
          <a:noFill/>
        </p:spPr>
        <p:txBody>
          <a:bodyPr wrap="square" lIns="91440" tIns="45720" rIns="91440" bIns="45720" numCol="1" rtlCol="0" anchor="t">
            <a:spAutoFit/>
          </a:bodyPr>
          <a:lstStyle/>
          <a:p>
            <a:pPr marL="685800" indent="-685800">
              <a:buFont typeface="Arial" panose="020B0604020202020204" pitchFamily="34" charset="0"/>
              <a:buChar char="•"/>
            </a:pPr>
            <a:r>
              <a:rPr lang="en-US" sz="4800">
                <a:latin typeface="Calibri"/>
                <a:ea typeface="Calibri"/>
                <a:cs typeface="Calibri"/>
              </a:rPr>
              <a:t>Oxidizer hose travels from an air tank to the injector's oxidizer intake.</a:t>
            </a:r>
          </a:p>
          <a:p>
            <a:pPr marL="685800" indent="-685800">
              <a:buFont typeface="Arial" panose="020B0604020202020204" pitchFamily="34" charset="0"/>
              <a:buChar char="•"/>
            </a:pPr>
            <a:r>
              <a:rPr lang="en-US" sz="4800">
                <a:latin typeface="Calibri"/>
                <a:ea typeface="Calibri"/>
                <a:cs typeface="Calibri"/>
              </a:rPr>
              <a:t>Fuel hose travels from a propane tank to the injector's fuel intake.</a:t>
            </a:r>
          </a:p>
          <a:p>
            <a:pPr marL="685800" indent="-685800">
              <a:buFont typeface="Arial" panose="020B0604020202020204" pitchFamily="34" charset="0"/>
              <a:buChar char="•"/>
            </a:pPr>
            <a:r>
              <a:rPr lang="en-US" sz="4800">
                <a:latin typeface="Calibri"/>
                <a:ea typeface="Calibri"/>
                <a:cs typeface="Calibri"/>
              </a:rPr>
              <a:t>2 solenoids connect to the controller, allowing propane and air-flow control from a distance.</a:t>
            </a:r>
          </a:p>
          <a:p>
            <a:pPr marL="685800" indent="-685800">
              <a:buFont typeface="Arial" panose="020B0604020202020204" pitchFamily="34" charset="0"/>
              <a:buChar char="•"/>
            </a:pPr>
            <a:r>
              <a:rPr lang="en-US" sz="4800">
                <a:latin typeface="Calibri"/>
                <a:ea typeface="Calibri"/>
                <a:cs typeface="Calibri"/>
              </a:rPr>
              <a:t>2 ball valves are placed between the solenoids and propellant tanks, allowing for manual fluid control.</a:t>
            </a:r>
            <a:endParaRPr lang="en-US" sz="4800">
              <a:latin typeface="Calibri" panose="020F0502020204030204" pitchFamily="34" charset="0"/>
              <a:ea typeface="Calibri" panose="020F0502020204030204" pitchFamily="34" charset="0"/>
              <a:cs typeface="Calibri" panose="020F0502020204030204" pitchFamily="34" charset="0"/>
            </a:endParaRPr>
          </a:p>
        </p:txBody>
      </p:sp>
      <p:sp>
        <p:nvSpPr>
          <p:cNvPr id="1039" name="TextBox 1038">
            <a:extLst>
              <a:ext uri="{FF2B5EF4-FFF2-40B4-BE49-F238E27FC236}">
                <a16:creationId xmlns:a16="http://schemas.microsoft.com/office/drawing/2014/main" id="{E128D249-CF90-51FA-9B5C-BE2A6FB17A87}"/>
              </a:ext>
            </a:extLst>
          </p:cNvPr>
          <p:cNvSpPr txBox="1"/>
          <p:nvPr/>
        </p:nvSpPr>
        <p:spPr>
          <a:xfrm>
            <a:off x="24714675" y="16727711"/>
            <a:ext cx="9168250" cy="8217634"/>
          </a:xfrm>
          <a:prstGeom prst="rect">
            <a:avLst/>
          </a:prstGeom>
          <a:noFill/>
        </p:spPr>
        <p:txBody>
          <a:bodyPr wrap="square" lIns="91440" tIns="45720" rIns="91440" bIns="45720" rtlCol="0" anchor="t">
            <a:spAutoFit/>
          </a:bodyPr>
          <a:lstStyle/>
          <a:p>
            <a:r>
              <a:rPr lang="en-US" sz="4800" u="sng">
                <a:latin typeface="Calibri" panose="020F0502020204030204" pitchFamily="34" charset="0"/>
                <a:ea typeface="Calibri" panose="020F0502020204030204" pitchFamily="34" charset="0"/>
                <a:cs typeface="Calibri" panose="020F0502020204030204" pitchFamily="34" charset="0"/>
              </a:rPr>
              <a:t>Pneumatic Tests</a:t>
            </a:r>
          </a:p>
          <a:p>
            <a:pPr marL="685800" indent="-685800">
              <a:buFont typeface="Arial" panose="020B0604020202020204" pitchFamily="34" charset="0"/>
              <a:buChar char="•"/>
            </a:pPr>
            <a:r>
              <a:rPr lang="en-US" sz="4800">
                <a:latin typeface="Calibri"/>
                <a:ea typeface="Calibri"/>
                <a:cs typeface="Calibri"/>
              </a:rPr>
              <a:t>Verify structural integrity and that system is leakage free by pressurizing full system to 200 psia using an air compressor.</a:t>
            </a:r>
          </a:p>
          <a:p>
            <a:r>
              <a:rPr lang="en-US" sz="4800" u="sng">
                <a:latin typeface="Calibri"/>
                <a:ea typeface="Calibri"/>
                <a:cs typeface="Calibri"/>
              </a:rPr>
              <a:t>Hydrostatic Tests</a:t>
            </a:r>
            <a:endParaRPr lang="en-US" sz="4800">
              <a:latin typeface="Calibri"/>
              <a:ea typeface="Calibri"/>
              <a:cs typeface="Calibri"/>
            </a:endParaRPr>
          </a:p>
          <a:p>
            <a:pPr marL="685800" indent="-685800">
              <a:buFont typeface="Arial,Sans-Serif"/>
              <a:buChar char="•"/>
            </a:pPr>
            <a:r>
              <a:rPr lang="en-US" sz="4800">
                <a:latin typeface="Calibri"/>
                <a:ea typeface="Calibri"/>
                <a:cs typeface="Calibri"/>
              </a:rPr>
              <a:t>Verify structural integrity and that system is leakage free by pressurizing full system to 200 psia using a pump and water.</a:t>
            </a:r>
            <a:endParaRPr lang="en-US"/>
          </a:p>
          <a:p>
            <a:pPr lvl="2"/>
            <a:endParaRPr lang="en-US" sz="4800" u="sng">
              <a:latin typeface="Calibri"/>
              <a:ea typeface="Calibri"/>
              <a:cs typeface="Calibri"/>
            </a:endParaRPr>
          </a:p>
        </p:txBody>
      </p:sp>
      <p:sp>
        <p:nvSpPr>
          <p:cNvPr id="4" name="Rectangle: Rounded Corners 1">
            <a:extLst>
              <a:ext uri="{FF2B5EF4-FFF2-40B4-BE49-F238E27FC236}">
                <a16:creationId xmlns:a16="http://schemas.microsoft.com/office/drawing/2014/main" id="{C37CFA5B-6D80-2CEE-A9D5-5F615D10B50B}"/>
              </a:ext>
            </a:extLst>
          </p:cNvPr>
          <p:cNvSpPr/>
          <p:nvPr/>
        </p:nvSpPr>
        <p:spPr>
          <a:xfrm>
            <a:off x="14964874" y="7269643"/>
            <a:ext cx="15701189" cy="1180017"/>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544 w 12866868"/>
              <a:gd name="connsiteY0" fmla="*/ 374092 h 1200615"/>
              <a:gd name="connsiteX1" fmla="*/ 374636 w 12866868"/>
              <a:gd name="connsiteY1" fmla="*/ 0 h 1200615"/>
              <a:gd name="connsiteX2" fmla="*/ 12487161 w 12866868"/>
              <a:gd name="connsiteY2" fmla="*/ 0 h 1200615"/>
              <a:gd name="connsiteX3" fmla="*/ 12861253 w 12866868"/>
              <a:gd name="connsiteY3" fmla="*/ 374092 h 1200615"/>
              <a:gd name="connsiteX4" fmla="*/ 12866794 w 12866868"/>
              <a:gd name="connsiteY4" fmla="*/ 1019385 h 1200615"/>
              <a:gd name="connsiteX5" fmla="*/ 12670041 w 12866868"/>
              <a:gd name="connsiteY5" fmla="*/ 1199513 h 1200615"/>
              <a:gd name="connsiteX6" fmla="*/ 242435 w 12866868"/>
              <a:gd name="connsiteY6" fmla="*/ 1194005 h 1200615"/>
              <a:gd name="connsiteX7" fmla="*/ 0 w 12866868"/>
              <a:gd name="connsiteY7" fmla="*/ 1032060 h 1200615"/>
              <a:gd name="connsiteX8" fmla="*/ 544 w 12866868"/>
              <a:gd name="connsiteY8" fmla="*/ 374092 h 1200615"/>
              <a:gd name="connsiteX0" fmla="*/ 544 w 12866868"/>
              <a:gd name="connsiteY0" fmla="*/ 374092 h 1200615"/>
              <a:gd name="connsiteX1" fmla="*/ 374636 w 12866868"/>
              <a:gd name="connsiteY1" fmla="*/ 0 h 1200615"/>
              <a:gd name="connsiteX2" fmla="*/ 12487161 w 12866868"/>
              <a:gd name="connsiteY2" fmla="*/ 0 h 1200615"/>
              <a:gd name="connsiteX3" fmla="*/ 12861253 w 12866868"/>
              <a:gd name="connsiteY3" fmla="*/ 374092 h 1200615"/>
              <a:gd name="connsiteX4" fmla="*/ 12866794 w 12866868"/>
              <a:gd name="connsiteY4" fmla="*/ 1019385 h 1200615"/>
              <a:gd name="connsiteX5" fmla="*/ 12670041 w 12866868"/>
              <a:gd name="connsiteY5" fmla="*/ 1199513 h 1200615"/>
              <a:gd name="connsiteX6" fmla="*/ 242435 w 12866868"/>
              <a:gd name="connsiteY6" fmla="*/ 1194005 h 1200615"/>
              <a:gd name="connsiteX7" fmla="*/ 0 w 12866868"/>
              <a:gd name="connsiteY7" fmla="*/ 1012708 h 1200615"/>
              <a:gd name="connsiteX8" fmla="*/ 544 w 12866868"/>
              <a:gd name="connsiteY8" fmla="*/ 374092 h 1200615"/>
              <a:gd name="connsiteX0" fmla="*/ 544 w 12866868"/>
              <a:gd name="connsiteY0" fmla="*/ 374092 h 1200615"/>
              <a:gd name="connsiteX1" fmla="*/ 374636 w 12866868"/>
              <a:gd name="connsiteY1" fmla="*/ 0 h 1200615"/>
              <a:gd name="connsiteX2" fmla="*/ 12487161 w 12866868"/>
              <a:gd name="connsiteY2" fmla="*/ 0 h 1200615"/>
              <a:gd name="connsiteX3" fmla="*/ 12861253 w 12866868"/>
              <a:gd name="connsiteY3" fmla="*/ 374092 h 1200615"/>
              <a:gd name="connsiteX4" fmla="*/ 12866794 w 12866868"/>
              <a:gd name="connsiteY4" fmla="*/ 1019385 h 1200615"/>
              <a:gd name="connsiteX5" fmla="*/ 12670041 w 12866868"/>
              <a:gd name="connsiteY5" fmla="*/ 1199513 h 1200615"/>
              <a:gd name="connsiteX6" fmla="*/ 221253 w 12866868"/>
              <a:gd name="connsiteY6" fmla="*/ 1194005 h 1200615"/>
              <a:gd name="connsiteX7" fmla="*/ 0 w 12866868"/>
              <a:gd name="connsiteY7" fmla="*/ 1012708 h 1200615"/>
              <a:gd name="connsiteX8" fmla="*/ 544 w 12866868"/>
              <a:gd name="connsiteY8" fmla="*/ 374092 h 1200615"/>
              <a:gd name="connsiteX0" fmla="*/ 5010 w 12871334"/>
              <a:gd name="connsiteY0" fmla="*/ 374092 h 1200615"/>
              <a:gd name="connsiteX1" fmla="*/ 379102 w 12871334"/>
              <a:gd name="connsiteY1" fmla="*/ 0 h 1200615"/>
              <a:gd name="connsiteX2" fmla="*/ 12491627 w 12871334"/>
              <a:gd name="connsiteY2" fmla="*/ 0 h 1200615"/>
              <a:gd name="connsiteX3" fmla="*/ 12865719 w 12871334"/>
              <a:gd name="connsiteY3" fmla="*/ 374092 h 1200615"/>
              <a:gd name="connsiteX4" fmla="*/ 12871260 w 12871334"/>
              <a:gd name="connsiteY4" fmla="*/ 1019385 h 1200615"/>
              <a:gd name="connsiteX5" fmla="*/ 12674507 w 12871334"/>
              <a:gd name="connsiteY5" fmla="*/ 1199513 h 1200615"/>
              <a:gd name="connsiteX6" fmla="*/ 225719 w 12871334"/>
              <a:gd name="connsiteY6" fmla="*/ 1194005 h 1200615"/>
              <a:gd name="connsiteX7" fmla="*/ 0 w 12871334"/>
              <a:gd name="connsiteY7" fmla="*/ 1022192 h 1200615"/>
              <a:gd name="connsiteX8" fmla="*/ 5010 w 12871334"/>
              <a:gd name="connsiteY8" fmla="*/ 374092 h 1200615"/>
              <a:gd name="connsiteX0" fmla="*/ 5010 w 12871334"/>
              <a:gd name="connsiteY0" fmla="*/ 374092 h 1200615"/>
              <a:gd name="connsiteX1" fmla="*/ 379102 w 12871334"/>
              <a:gd name="connsiteY1" fmla="*/ 0 h 1200615"/>
              <a:gd name="connsiteX2" fmla="*/ 12491627 w 12871334"/>
              <a:gd name="connsiteY2" fmla="*/ 0 h 1200615"/>
              <a:gd name="connsiteX3" fmla="*/ 12865719 w 12871334"/>
              <a:gd name="connsiteY3" fmla="*/ 374092 h 1200615"/>
              <a:gd name="connsiteX4" fmla="*/ 12871260 w 12871334"/>
              <a:gd name="connsiteY4" fmla="*/ 1019385 h 1200615"/>
              <a:gd name="connsiteX5" fmla="*/ 12674507 w 12871334"/>
              <a:gd name="connsiteY5" fmla="*/ 1199513 h 1200615"/>
              <a:gd name="connsiteX6" fmla="*/ 225719 w 12871334"/>
              <a:gd name="connsiteY6" fmla="*/ 1194005 h 1200615"/>
              <a:gd name="connsiteX7" fmla="*/ 0 w 12871334"/>
              <a:gd name="connsiteY7" fmla="*/ 1016502 h 1200615"/>
              <a:gd name="connsiteX8" fmla="*/ 5010 w 12871334"/>
              <a:gd name="connsiteY8" fmla="*/ 374092 h 1200615"/>
              <a:gd name="connsiteX0" fmla="*/ 5010 w 12871334"/>
              <a:gd name="connsiteY0" fmla="*/ 374092 h 1200615"/>
              <a:gd name="connsiteX1" fmla="*/ 379102 w 12871334"/>
              <a:gd name="connsiteY1" fmla="*/ 0 h 1200615"/>
              <a:gd name="connsiteX2" fmla="*/ 12491627 w 12871334"/>
              <a:gd name="connsiteY2" fmla="*/ 0 h 1200615"/>
              <a:gd name="connsiteX3" fmla="*/ 12865719 w 12871334"/>
              <a:gd name="connsiteY3" fmla="*/ 374092 h 1200615"/>
              <a:gd name="connsiteX4" fmla="*/ 12871260 w 12871334"/>
              <a:gd name="connsiteY4" fmla="*/ 1019385 h 1200615"/>
              <a:gd name="connsiteX5" fmla="*/ 12674507 w 12871334"/>
              <a:gd name="connsiteY5" fmla="*/ 1199513 h 1200615"/>
              <a:gd name="connsiteX6" fmla="*/ 210832 w 12871334"/>
              <a:gd name="connsiteY6" fmla="*/ 1190211 h 1200615"/>
              <a:gd name="connsiteX7" fmla="*/ 0 w 12871334"/>
              <a:gd name="connsiteY7" fmla="*/ 1016502 h 1200615"/>
              <a:gd name="connsiteX8" fmla="*/ 5010 w 12871334"/>
              <a:gd name="connsiteY8" fmla="*/ 374092 h 1200615"/>
              <a:gd name="connsiteX0" fmla="*/ 5010 w 12865719"/>
              <a:gd name="connsiteY0" fmla="*/ 374092 h 1200421"/>
              <a:gd name="connsiteX1" fmla="*/ 379102 w 12865719"/>
              <a:gd name="connsiteY1" fmla="*/ 0 h 1200421"/>
              <a:gd name="connsiteX2" fmla="*/ 12491627 w 12865719"/>
              <a:gd name="connsiteY2" fmla="*/ 0 h 1200421"/>
              <a:gd name="connsiteX3" fmla="*/ 12865719 w 12865719"/>
              <a:gd name="connsiteY3" fmla="*/ 374092 h 1200421"/>
              <a:gd name="connsiteX4" fmla="*/ 12865305 w 12865719"/>
              <a:gd name="connsiteY4" fmla="*/ 1017488 h 1200421"/>
              <a:gd name="connsiteX5" fmla="*/ 12674507 w 12865719"/>
              <a:gd name="connsiteY5" fmla="*/ 1199513 h 1200421"/>
              <a:gd name="connsiteX6" fmla="*/ 210832 w 12865719"/>
              <a:gd name="connsiteY6" fmla="*/ 1190211 h 1200421"/>
              <a:gd name="connsiteX7" fmla="*/ 0 w 12865719"/>
              <a:gd name="connsiteY7" fmla="*/ 1016502 h 1200421"/>
              <a:gd name="connsiteX8" fmla="*/ 5010 w 12865719"/>
              <a:gd name="connsiteY8" fmla="*/ 374092 h 1200421"/>
              <a:gd name="connsiteX0" fmla="*/ 5010 w 12865963"/>
              <a:gd name="connsiteY0" fmla="*/ 374092 h 1198718"/>
              <a:gd name="connsiteX1" fmla="*/ 379102 w 12865963"/>
              <a:gd name="connsiteY1" fmla="*/ 0 h 1198718"/>
              <a:gd name="connsiteX2" fmla="*/ 12491627 w 12865963"/>
              <a:gd name="connsiteY2" fmla="*/ 0 h 1198718"/>
              <a:gd name="connsiteX3" fmla="*/ 12865719 w 12865963"/>
              <a:gd name="connsiteY3" fmla="*/ 374092 h 1198718"/>
              <a:gd name="connsiteX4" fmla="*/ 12865305 w 12865963"/>
              <a:gd name="connsiteY4" fmla="*/ 1017488 h 1198718"/>
              <a:gd name="connsiteX5" fmla="*/ 12680462 w 12865963"/>
              <a:gd name="connsiteY5" fmla="*/ 1197616 h 1198718"/>
              <a:gd name="connsiteX6" fmla="*/ 210832 w 12865963"/>
              <a:gd name="connsiteY6" fmla="*/ 1190211 h 1198718"/>
              <a:gd name="connsiteX7" fmla="*/ 0 w 12865963"/>
              <a:gd name="connsiteY7" fmla="*/ 1016502 h 1198718"/>
              <a:gd name="connsiteX8" fmla="*/ 5010 w 12865963"/>
              <a:gd name="connsiteY8" fmla="*/ 374092 h 11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5963" h="1198718">
                <a:moveTo>
                  <a:pt x="5010" y="374092"/>
                </a:moveTo>
                <a:cubicBezTo>
                  <a:pt x="5010" y="167487"/>
                  <a:pt x="172497" y="0"/>
                  <a:pt x="379102" y="0"/>
                </a:cubicBezTo>
                <a:lnTo>
                  <a:pt x="12491627" y="0"/>
                </a:lnTo>
                <a:cubicBezTo>
                  <a:pt x="12698232" y="0"/>
                  <a:pt x="12865719" y="167487"/>
                  <a:pt x="12865719" y="374092"/>
                </a:cubicBezTo>
                <a:lnTo>
                  <a:pt x="12865305" y="1017488"/>
                </a:lnTo>
                <a:cubicBezTo>
                  <a:pt x="12865305" y="1224093"/>
                  <a:pt x="12887067" y="1197616"/>
                  <a:pt x="12680462" y="1197616"/>
                </a:cubicBezTo>
                <a:lnTo>
                  <a:pt x="210832" y="1190211"/>
                </a:lnTo>
                <a:cubicBezTo>
                  <a:pt x="4227" y="1190211"/>
                  <a:pt x="0" y="1223107"/>
                  <a:pt x="0" y="1016502"/>
                </a:cubicBezTo>
                <a:cubicBezTo>
                  <a:pt x="181" y="797179"/>
                  <a:pt x="4829" y="593415"/>
                  <a:pt x="5010"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8975725" algn="l"/>
              </a:tabLst>
            </a:pPr>
            <a:r>
              <a:rPr lang="en-US" sz="4800">
                <a:solidFill>
                  <a:schemeClr val="accent1"/>
                </a:solidFill>
                <a:latin typeface="Calibri" panose="020F0502020204030204" pitchFamily="34" charset="0"/>
                <a:ea typeface="Calibri" panose="020F0502020204030204" pitchFamily="34" charset="0"/>
                <a:cs typeface="Calibri" panose="020F0502020204030204" pitchFamily="34" charset="0"/>
              </a:rPr>
              <a:t>Concept of Operations</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E89EAE7-7740-8920-D4F5-F771374A9D71}"/>
              </a:ext>
            </a:extLst>
          </p:cNvPr>
          <p:cNvSpPr txBox="1"/>
          <p:nvPr/>
        </p:nvSpPr>
        <p:spPr>
          <a:xfrm>
            <a:off x="33611227" y="16495365"/>
            <a:ext cx="8584499" cy="3262432"/>
          </a:xfrm>
          <a:prstGeom prst="rect">
            <a:avLst/>
          </a:prstGeom>
          <a:noFill/>
        </p:spPr>
        <p:txBody>
          <a:bodyPr wrap="square" lIns="91440" tIns="45720" rIns="91440" bIns="45720" rtlCol="0" anchor="t">
            <a:spAutoFit/>
          </a:bodyPr>
          <a:lstStyle/>
          <a:p>
            <a:pPr lvl="2"/>
            <a:r>
              <a:rPr lang="en-US" sz="4800" u="sng">
                <a:latin typeface="Calibri"/>
                <a:ea typeface="Calibri"/>
                <a:cs typeface="Calibri"/>
              </a:rPr>
              <a:t>Static Fire Tests</a:t>
            </a:r>
            <a:endParaRPr lang="en-US" u="sng"/>
          </a:p>
          <a:p>
            <a:pPr marL="685800" lvl="2" indent="-685800">
              <a:buFont typeface="Arial" panose="020B0604020202020204" pitchFamily="34" charset="0"/>
              <a:buChar char="•"/>
            </a:pPr>
            <a:r>
              <a:rPr lang="en-US" sz="4800">
                <a:latin typeface="Calibri"/>
                <a:ea typeface="Calibri"/>
                <a:cs typeface="Calibri"/>
              </a:rPr>
              <a:t>Verify engine can produce thrust and gather relevant data for instability analysis.</a:t>
            </a:r>
          </a:p>
          <a:p>
            <a:pPr marL="685800" lvl="2" indent="-685800">
              <a:buFont typeface="Arial" panose="020B0604020202020204" pitchFamily="34" charset="0"/>
              <a:buChar char="•"/>
            </a:pPr>
            <a:endParaRPr lang="en-US">
              <a:ea typeface="Calibri"/>
            </a:endParaRPr>
          </a:p>
        </p:txBody>
      </p:sp>
      <p:pic>
        <p:nvPicPr>
          <p:cNvPr id="7" name="Picture 6">
            <a:extLst>
              <a:ext uri="{FF2B5EF4-FFF2-40B4-BE49-F238E27FC236}">
                <a16:creationId xmlns:a16="http://schemas.microsoft.com/office/drawing/2014/main" id="{5E72BADF-2215-E4F8-C0F7-DF8E379189A8}"/>
              </a:ext>
            </a:extLst>
          </p:cNvPr>
          <p:cNvPicPr>
            <a:picLocks noChangeAspect="1"/>
          </p:cNvPicPr>
          <p:nvPr/>
        </p:nvPicPr>
        <p:blipFill>
          <a:blip r:embed="rId4"/>
          <a:srcRect t="6683" b="6683"/>
          <a:stretch>
            <a:fillRect/>
          </a:stretch>
        </p:blipFill>
        <p:spPr>
          <a:xfrm>
            <a:off x="37074143" y="600705"/>
            <a:ext cx="6656054" cy="5766468"/>
          </a:xfrm>
          <a:prstGeom prst="rect">
            <a:avLst/>
          </a:prstGeom>
        </p:spPr>
      </p:pic>
      <p:pic>
        <p:nvPicPr>
          <p:cNvPr id="8" name="Picture 2">
            <a:extLst>
              <a:ext uri="{FF2B5EF4-FFF2-40B4-BE49-F238E27FC236}">
                <a16:creationId xmlns:a16="http://schemas.microsoft.com/office/drawing/2014/main" id="{F1DB75CE-D85D-0540-8E52-29152AD1E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1537" y="17020836"/>
            <a:ext cx="9171597" cy="512876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Brace 9">
            <a:extLst>
              <a:ext uri="{FF2B5EF4-FFF2-40B4-BE49-F238E27FC236}">
                <a16:creationId xmlns:a16="http://schemas.microsoft.com/office/drawing/2014/main" id="{622B1BF2-B9CB-6134-209B-D2110DA4B01A}"/>
              </a:ext>
            </a:extLst>
          </p:cNvPr>
          <p:cNvSpPr/>
          <p:nvPr/>
        </p:nvSpPr>
        <p:spPr>
          <a:xfrm rot="5400000" flipV="1">
            <a:off x="10222692" y="21202569"/>
            <a:ext cx="423589" cy="2520303"/>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4" name="Right Brace 13">
            <a:extLst>
              <a:ext uri="{FF2B5EF4-FFF2-40B4-BE49-F238E27FC236}">
                <a16:creationId xmlns:a16="http://schemas.microsoft.com/office/drawing/2014/main" id="{636A8C02-C350-6C87-1F6B-257C6E7EB599}"/>
              </a:ext>
            </a:extLst>
          </p:cNvPr>
          <p:cNvSpPr/>
          <p:nvPr/>
        </p:nvSpPr>
        <p:spPr>
          <a:xfrm rot="5400000" flipV="1">
            <a:off x="13635773" y="20405331"/>
            <a:ext cx="437280" cy="412065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 name="Right Brace 14">
            <a:extLst>
              <a:ext uri="{FF2B5EF4-FFF2-40B4-BE49-F238E27FC236}">
                <a16:creationId xmlns:a16="http://schemas.microsoft.com/office/drawing/2014/main" id="{FB711126-6348-9C9C-AE71-C15811DD1A94}"/>
              </a:ext>
            </a:extLst>
          </p:cNvPr>
          <p:cNvSpPr/>
          <p:nvPr/>
        </p:nvSpPr>
        <p:spPr>
          <a:xfrm rot="5400000" flipV="1">
            <a:off x="16380269" y="21897073"/>
            <a:ext cx="411361" cy="1143522"/>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pic>
        <p:nvPicPr>
          <p:cNvPr id="23" name="Picture 22" descr="A cross section of a rocket&#10;&#10;AI-generated content may be incorrect.">
            <a:extLst>
              <a:ext uri="{FF2B5EF4-FFF2-40B4-BE49-F238E27FC236}">
                <a16:creationId xmlns:a16="http://schemas.microsoft.com/office/drawing/2014/main" id="{2F5C0E1B-8382-BEB9-C6F5-FA75E853ECA7}"/>
              </a:ext>
            </a:extLst>
          </p:cNvPr>
          <p:cNvPicPr>
            <a:picLocks noChangeAspect="1"/>
          </p:cNvPicPr>
          <p:nvPr/>
        </p:nvPicPr>
        <p:blipFill>
          <a:blip r:embed="rId6"/>
          <a:stretch>
            <a:fillRect/>
          </a:stretch>
        </p:blipFill>
        <p:spPr>
          <a:xfrm>
            <a:off x="25917899" y="29836700"/>
            <a:ext cx="5596166" cy="4741892"/>
          </a:xfrm>
          <a:prstGeom prst="rect">
            <a:avLst/>
          </a:prstGeom>
        </p:spPr>
      </p:pic>
      <p:sp>
        <p:nvSpPr>
          <p:cNvPr id="20" name="Right Brace 19">
            <a:extLst>
              <a:ext uri="{FF2B5EF4-FFF2-40B4-BE49-F238E27FC236}">
                <a16:creationId xmlns:a16="http://schemas.microsoft.com/office/drawing/2014/main" id="{C1ABF576-8471-4925-2C3D-0CE7E7596B0C}"/>
              </a:ext>
            </a:extLst>
          </p:cNvPr>
          <p:cNvSpPr/>
          <p:nvPr/>
        </p:nvSpPr>
        <p:spPr>
          <a:xfrm flipV="1">
            <a:off x="31281735" y="32799274"/>
            <a:ext cx="361542" cy="136767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24" name="Right Brace 23">
            <a:extLst>
              <a:ext uri="{FF2B5EF4-FFF2-40B4-BE49-F238E27FC236}">
                <a16:creationId xmlns:a16="http://schemas.microsoft.com/office/drawing/2014/main" id="{DC25C31D-884F-6584-C43A-E1A49516751C}"/>
              </a:ext>
            </a:extLst>
          </p:cNvPr>
          <p:cNvSpPr/>
          <p:nvPr/>
        </p:nvSpPr>
        <p:spPr>
          <a:xfrm rot="10800000" flipV="1">
            <a:off x="26179978" y="29890547"/>
            <a:ext cx="389689" cy="4267898"/>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7" name="TextBox 16">
            <a:extLst>
              <a:ext uri="{FF2B5EF4-FFF2-40B4-BE49-F238E27FC236}">
                <a16:creationId xmlns:a16="http://schemas.microsoft.com/office/drawing/2014/main" id="{8F6C6354-2BDE-1F8C-28E7-61F36F9F3E5B}"/>
              </a:ext>
            </a:extLst>
          </p:cNvPr>
          <p:cNvSpPr txBox="1"/>
          <p:nvPr/>
        </p:nvSpPr>
        <p:spPr>
          <a:xfrm>
            <a:off x="24037868" y="31273849"/>
            <a:ext cx="233107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latin typeface="Calibri"/>
                <a:ea typeface="Calibri"/>
                <a:cs typeface="Calibri"/>
              </a:rPr>
              <a:t>Static Coupler</a:t>
            </a:r>
            <a:endParaRPr lang="en-US">
              <a:latin typeface="Calibri"/>
              <a:ea typeface="Calibri"/>
              <a:cs typeface="Calibri"/>
            </a:endParaRPr>
          </a:p>
        </p:txBody>
      </p:sp>
      <p:sp>
        <p:nvSpPr>
          <p:cNvPr id="32" name="Rectangle: Rounded Corners 31">
            <a:extLst>
              <a:ext uri="{FF2B5EF4-FFF2-40B4-BE49-F238E27FC236}">
                <a16:creationId xmlns:a16="http://schemas.microsoft.com/office/drawing/2014/main" id="{19A40E92-9D36-E489-07FF-01982E048FB7}"/>
              </a:ext>
            </a:extLst>
          </p:cNvPr>
          <p:cNvSpPr/>
          <p:nvPr/>
        </p:nvSpPr>
        <p:spPr>
          <a:xfrm>
            <a:off x="15535470" y="8650198"/>
            <a:ext cx="4053685" cy="1203839"/>
          </a:xfrm>
          <a:prstGeom prst="roundRect">
            <a:avLst/>
          </a:prstGeom>
          <a:solidFill>
            <a:srgbClr val="76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solidFill>
                  <a:srgbClr val="FFFFFF"/>
                </a:solidFill>
                <a:latin typeface="Calibri"/>
                <a:ea typeface="Calibri"/>
                <a:cs typeface="Calibri"/>
              </a:rPr>
              <a:t>Pre-Ignition</a:t>
            </a:r>
          </a:p>
        </p:txBody>
      </p:sp>
      <p:cxnSp>
        <p:nvCxnSpPr>
          <p:cNvPr id="35" name="Straight Arrow Connector 34">
            <a:extLst>
              <a:ext uri="{FF2B5EF4-FFF2-40B4-BE49-F238E27FC236}">
                <a16:creationId xmlns:a16="http://schemas.microsoft.com/office/drawing/2014/main" id="{15CA3912-A582-25E4-2695-5BF08B50710D}"/>
              </a:ext>
            </a:extLst>
          </p:cNvPr>
          <p:cNvCxnSpPr>
            <a:cxnSpLocks/>
          </p:cNvCxnSpPr>
          <p:nvPr/>
        </p:nvCxnSpPr>
        <p:spPr>
          <a:xfrm>
            <a:off x="19842785" y="9251200"/>
            <a:ext cx="1097280" cy="0"/>
          </a:xfrm>
          <a:prstGeom prst="straightConnector1">
            <a:avLst/>
          </a:prstGeom>
          <a:ln w="63500">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6D9EA25F-E1B5-4D46-62E2-AB2CDDD7F471}"/>
              </a:ext>
            </a:extLst>
          </p:cNvPr>
          <p:cNvSpPr txBox="1"/>
          <p:nvPr/>
        </p:nvSpPr>
        <p:spPr>
          <a:xfrm>
            <a:off x="31768482" y="33057497"/>
            <a:ext cx="21421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latin typeface="Calibri"/>
                <a:ea typeface="Calibri"/>
                <a:cs typeface="Calibri"/>
              </a:rPr>
              <a:t>Gussets</a:t>
            </a:r>
          </a:p>
        </p:txBody>
      </p:sp>
      <p:sp>
        <p:nvSpPr>
          <p:cNvPr id="30" name="Right Brace 29">
            <a:extLst>
              <a:ext uri="{FF2B5EF4-FFF2-40B4-BE49-F238E27FC236}">
                <a16:creationId xmlns:a16="http://schemas.microsoft.com/office/drawing/2014/main" id="{8D064320-3C76-C0D4-0F2B-957A6E7E5C39}"/>
              </a:ext>
            </a:extLst>
          </p:cNvPr>
          <p:cNvSpPr/>
          <p:nvPr/>
        </p:nvSpPr>
        <p:spPr>
          <a:xfrm flipV="1">
            <a:off x="30496854" y="31445575"/>
            <a:ext cx="411360" cy="186579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34" name="Rectangle: Rounded Corners 33">
            <a:extLst>
              <a:ext uri="{FF2B5EF4-FFF2-40B4-BE49-F238E27FC236}">
                <a16:creationId xmlns:a16="http://schemas.microsoft.com/office/drawing/2014/main" id="{81CC9830-1973-1FCE-5F9C-933E6BBD3C41}"/>
              </a:ext>
            </a:extLst>
          </p:cNvPr>
          <p:cNvSpPr/>
          <p:nvPr/>
        </p:nvSpPr>
        <p:spPr>
          <a:xfrm>
            <a:off x="21193695" y="8650198"/>
            <a:ext cx="4053685" cy="1203839"/>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solidFill>
                  <a:schemeClr val="accent1"/>
                </a:solidFill>
                <a:latin typeface="Calibri"/>
                <a:ea typeface="Calibri"/>
                <a:cs typeface="Calibri"/>
              </a:rPr>
              <a:t>Ignition</a:t>
            </a:r>
            <a:endParaRPr lang="en-US" sz="5400">
              <a:solidFill>
                <a:schemeClr val="accent1"/>
              </a:solidFill>
              <a:latin typeface="Calibri"/>
              <a:ea typeface="Calibri"/>
              <a:cs typeface="Calibri"/>
            </a:endParaRPr>
          </a:p>
        </p:txBody>
      </p:sp>
      <p:cxnSp>
        <p:nvCxnSpPr>
          <p:cNvPr id="37" name="Straight Arrow Connector 36">
            <a:extLst>
              <a:ext uri="{FF2B5EF4-FFF2-40B4-BE49-F238E27FC236}">
                <a16:creationId xmlns:a16="http://schemas.microsoft.com/office/drawing/2014/main" id="{60A968D0-E07E-1058-19C6-B69A602233B9}"/>
              </a:ext>
            </a:extLst>
          </p:cNvPr>
          <p:cNvCxnSpPr>
            <a:cxnSpLocks/>
          </p:cNvCxnSpPr>
          <p:nvPr/>
        </p:nvCxnSpPr>
        <p:spPr>
          <a:xfrm>
            <a:off x="25501010" y="9251200"/>
            <a:ext cx="1097280" cy="0"/>
          </a:xfrm>
          <a:prstGeom prst="straightConnector1">
            <a:avLst/>
          </a:prstGeom>
          <a:ln w="63500">
            <a:tailEnd type="triangle"/>
          </a:ln>
        </p:spPr>
        <p:style>
          <a:lnRef idx="2">
            <a:schemeClr val="dk1"/>
          </a:lnRef>
          <a:fillRef idx="0">
            <a:schemeClr val="dk1"/>
          </a:fillRef>
          <a:effectRef idx="1">
            <a:schemeClr val="dk1"/>
          </a:effectRef>
          <a:fontRef idx="minor">
            <a:schemeClr val="tx1"/>
          </a:fontRef>
        </p:style>
      </p:cxnSp>
      <p:sp>
        <p:nvSpPr>
          <p:cNvPr id="38" name="Rectangle: Rounded Corners 37">
            <a:extLst>
              <a:ext uri="{FF2B5EF4-FFF2-40B4-BE49-F238E27FC236}">
                <a16:creationId xmlns:a16="http://schemas.microsoft.com/office/drawing/2014/main" id="{82C84543-1A14-C111-4FD3-A3DB343E3A1B}"/>
              </a:ext>
            </a:extLst>
          </p:cNvPr>
          <p:cNvSpPr/>
          <p:nvPr/>
        </p:nvSpPr>
        <p:spPr>
          <a:xfrm>
            <a:off x="26851920" y="8621480"/>
            <a:ext cx="4053685" cy="1203839"/>
          </a:xfrm>
          <a:prstGeom prst="roundRect">
            <a:avLst/>
          </a:prstGeom>
          <a:solidFill>
            <a:srgbClr val="76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a:solidFill>
                  <a:schemeClr val="accent1"/>
                </a:solidFill>
                <a:latin typeface="Calibri"/>
                <a:ea typeface="Calibri"/>
                <a:cs typeface="Calibri"/>
              </a:rPr>
              <a:t>Cool Down</a:t>
            </a:r>
          </a:p>
        </p:txBody>
      </p:sp>
      <p:sp>
        <p:nvSpPr>
          <p:cNvPr id="41" name="TextBox 40">
            <a:extLst>
              <a:ext uri="{FF2B5EF4-FFF2-40B4-BE49-F238E27FC236}">
                <a16:creationId xmlns:a16="http://schemas.microsoft.com/office/drawing/2014/main" id="{64BF114D-82AF-2272-D516-666D1BD22BF9}"/>
              </a:ext>
            </a:extLst>
          </p:cNvPr>
          <p:cNvSpPr txBox="1"/>
          <p:nvPr/>
        </p:nvSpPr>
        <p:spPr>
          <a:xfrm>
            <a:off x="14870497" y="9915759"/>
            <a:ext cx="6069568"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mj-lt"/>
              <a:buAutoNum type="arabicPeriod"/>
            </a:pPr>
            <a:r>
              <a:rPr lang="en-US" sz="4800">
                <a:solidFill>
                  <a:srgbClr val="000000"/>
                </a:solidFill>
                <a:latin typeface="Calibri"/>
                <a:ea typeface="Calibri"/>
                <a:cs typeface="Calibri"/>
              </a:rPr>
              <a:t>Connect DAQ</a:t>
            </a:r>
          </a:p>
          <a:p>
            <a:pPr marL="914400" lvl="1" indent="-457200">
              <a:buFont typeface="+mj-lt"/>
              <a:buAutoNum type="arabicPeriod"/>
            </a:pPr>
            <a:r>
              <a:rPr lang="en-US" sz="4800">
                <a:solidFill>
                  <a:srgbClr val="000000"/>
                </a:solidFill>
                <a:latin typeface="Calibri"/>
                <a:ea typeface="Calibri"/>
                <a:cs typeface="Calibri"/>
              </a:rPr>
              <a:t>Fill propane tank from reservoir </a:t>
            </a:r>
          </a:p>
          <a:p>
            <a:pPr marL="914400" lvl="1" indent="-457200">
              <a:buFont typeface="+mj-lt"/>
              <a:buAutoNum type="arabicPeriod"/>
            </a:pPr>
            <a:r>
              <a:rPr lang="en-US" sz="4800">
                <a:solidFill>
                  <a:srgbClr val="000000"/>
                </a:solidFill>
                <a:latin typeface="Calibri"/>
                <a:ea typeface="Calibri"/>
                <a:cs typeface="Calibri"/>
              </a:rPr>
              <a:t>Fill air compressor tank</a:t>
            </a:r>
          </a:p>
          <a:p>
            <a:pPr marL="914400" lvl="1" indent="-457200">
              <a:buFont typeface="+mj-lt"/>
              <a:buAutoNum type="arabicPeriod"/>
            </a:pPr>
            <a:r>
              <a:rPr lang="en-US" sz="4800">
                <a:solidFill>
                  <a:srgbClr val="000000"/>
                </a:solidFill>
                <a:latin typeface="Calibri"/>
                <a:ea typeface="Calibri"/>
                <a:cs typeface="Calibri"/>
              </a:rPr>
              <a:t>Connect feed lines</a:t>
            </a:r>
          </a:p>
          <a:p>
            <a:pPr marL="914400" lvl="1" indent="-457200">
              <a:buFont typeface="+mj-lt"/>
              <a:buAutoNum type="arabicPeriod"/>
            </a:pPr>
            <a:r>
              <a:rPr lang="en-US" sz="4800">
                <a:solidFill>
                  <a:srgbClr val="000000"/>
                </a:solidFill>
                <a:latin typeface="Calibri"/>
                <a:ea typeface="Calibri"/>
                <a:cs typeface="Calibri"/>
              </a:rPr>
              <a:t>Open ball valves</a:t>
            </a:r>
          </a:p>
          <a:p>
            <a:pPr marL="914400" lvl="1" indent="-457200">
              <a:buFont typeface="+mj-lt"/>
              <a:buAutoNum type="arabicPeriod"/>
            </a:pPr>
            <a:endParaRPr lang="en-US" sz="4800">
              <a:solidFill>
                <a:srgbClr val="000000"/>
              </a:solidFill>
              <a:latin typeface="Calibri"/>
              <a:ea typeface="Calibri"/>
              <a:cs typeface="Calibri"/>
            </a:endParaRPr>
          </a:p>
        </p:txBody>
      </p:sp>
      <p:sp>
        <p:nvSpPr>
          <p:cNvPr id="42" name="TextBox 41">
            <a:extLst>
              <a:ext uri="{FF2B5EF4-FFF2-40B4-BE49-F238E27FC236}">
                <a16:creationId xmlns:a16="http://schemas.microsoft.com/office/drawing/2014/main" id="{8B2B1CC6-710D-2888-E602-11FD291F971F}"/>
              </a:ext>
            </a:extLst>
          </p:cNvPr>
          <p:cNvSpPr txBox="1"/>
          <p:nvPr/>
        </p:nvSpPr>
        <p:spPr>
          <a:xfrm>
            <a:off x="20483861" y="9934501"/>
            <a:ext cx="634279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mj-lt"/>
              <a:buAutoNum type="arabicPeriod"/>
            </a:pPr>
            <a:r>
              <a:rPr lang="en-US" sz="4800">
                <a:solidFill>
                  <a:srgbClr val="000000"/>
                </a:solidFill>
                <a:latin typeface="Calibri"/>
                <a:ea typeface="Calibri"/>
                <a:cs typeface="Calibri"/>
              </a:rPr>
              <a:t>Verify safe distance</a:t>
            </a:r>
          </a:p>
          <a:p>
            <a:pPr marL="914400" lvl="1" indent="-457200">
              <a:buFont typeface="+mj-lt"/>
              <a:buAutoNum type="arabicPeriod"/>
            </a:pPr>
            <a:r>
              <a:rPr lang="en-US" sz="4800">
                <a:solidFill>
                  <a:srgbClr val="000000"/>
                </a:solidFill>
                <a:latin typeface="Calibri"/>
                <a:ea typeface="Calibri"/>
                <a:cs typeface="Calibri"/>
              </a:rPr>
              <a:t>Light igniter</a:t>
            </a:r>
          </a:p>
          <a:p>
            <a:pPr marL="914400" lvl="1" indent="-457200">
              <a:buFont typeface="+mj-lt"/>
              <a:buAutoNum type="arabicPeriod"/>
            </a:pPr>
            <a:r>
              <a:rPr lang="en-US" sz="4800">
                <a:solidFill>
                  <a:srgbClr val="000000"/>
                </a:solidFill>
                <a:latin typeface="Calibri"/>
                <a:ea typeface="Calibri"/>
                <a:cs typeface="Calibri"/>
              </a:rPr>
              <a:t>Open fuel solenoid</a:t>
            </a:r>
          </a:p>
          <a:p>
            <a:pPr marL="914400" lvl="1" indent="-457200">
              <a:buFont typeface="+mj-lt"/>
              <a:buAutoNum type="arabicPeriod"/>
            </a:pPr>
            <a:r>
              <a:rPr lang="en-US" sz="4800">
                <a:solidFill>
                  <a:srgbClr val="000000"/>
                </a:solidFill>
                <a:latin typeface="Calibri"/>
                <a:ea typeface="Calibri"/>
                <a:cs typeface="Calibri"/>
              </a:rPr>
              <a:t>Open ox solenoid</a:t>
            </a:r>
          </a:p>
          <a:p>
            <a:pPr marL="914400" lvl="1" indent="-457200">
              <a:buFont typeface="+mj-lt"/>
              <a:buAutoNum type="arabicPeriod"/>
            </a:pPr>
            <a:r>
              <a:rPr lang="en-US" sz="4800">
                <a:solidFill>
                  <a:srgbClr val="000000"/>
                </a:solidFill>
                <a:latin typeface="Calibri"/>
                <a:ea typeface="Calibri"/>
                <a:cs typeface="Calibri"/>
              </a:rPr>
              <a:t>Monitor burn until flame burnout </a:t>
            </a:r>
          </a:p>
          <a:p>
            <a:pPr marL="914400" lvl="1" indent="-457200">
              <a:buFont typeface="+mj-lt"/>
              <a:buAutoNum type="arabicPeriod"/>
            </a:pPr>
            <a:r>
              <a:rPr lang="en-US" sz="4800">
                <a:solidFill>
                  <a:srgbClr val="000000"/>
                </a:solidFill>
                <a:latin typeface="Calibri"/>
                <a:ea typeface="Calibri"/>
                <a:cs typeface="Calibri"/>
              </a:rPr>
              <a:t>Close solenoid valves</a:t>
            </a:r>
          </a:p>
          <a:p>
            <a:pPr marL="914400" lvl="1" indent="-457200">
              <a:buFont typeface="+mj-lt"/>
              <a:buAutoNum type="arabicPeriod"/>
            </a:pPr>
            <a:endParaRPr lang="en-US" sz="4800">
              <a:solidFill>
                <a:srgbClr val="000000"/>
              </a:solidFill>
              <a:latin typeface="Calibri"/>
              <a:ea typeface="Calibri"/>
              <a:cs typeface="Calibri"/>
            </a:endParaRPr>
          </a:p>
        </p:txBody>
      </p:sp>
      <p:sp>
        <p:nvSpPr>
          <p:cNvPr id="45" name="TextBox 44">
            <a:extLst>
              <a:ext uri="{FF2B5EF4-FFF2-40B4-BE49-F238E27FC236}">
                <a16:creationId xmlns:a16="http://schemas.microsoft.com/office/drawing/2014/main" id="{E3679AB4-1ADF-8222-67E0-E4C86822EDDA}"/>
              </a:ext>
            </a:extLst>
          </p:cNvPr>
          <p:cNvSpPr txBox="1"/>
          <p:nvPr/>
        </p:nvSpPr>
        <p:spPr>
          <a:xfrm>
            <a:off x="26240013" y="9885424"/>
            <a:ext cx="509451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mj-lt"/>
              <a:buAutoNum type="arabicPeriod"/>
            </a:pPr>
            <a:r>
              <a:rPr lang="en-US" sz="4800">
                <a:solidFill>
                  <a:srgbClr val="000000"/>
                </a:solidFill>
                <a:latin typeface="Calibri"/>
                <a:ea typeface="Calibri"/>
                <a:cs typeface="Calibri"/>
              </a:rPr>
              <a:t>Wait for system to cool down</a:t>
            </a:r>
          </a:p>
          <a:p>
            <a:pPr marL="914400" lvl="1" indent="-457200">
              <a:buFont typeface="+mj-lt"/>
              <a:buAutoNum type="arabicPeriod"/>
            </a:pPr>
            <a:r>
              <a:rPr lang="en-US" sz="4800">
                <a:solidFill>
                  <a:srgbClr val="000000"/>
                </a:solidFill>
                <a:latin typeface="Calibri"/>
                <a:ea typeface="Calibri"/>
                <a:cs typeface="Calibri"/>
              </a:rPr>
              <a:t>Disconnect feedlines</a:t>
            </a:r>
          </a:p>
          <a:p>
            <a:pPr marL="914400" lvl="1" indent="-457200">
              <a:buFont typeface="+mj-lt"/>
              <a:buAutoNum type="arabicPeriod"/>
            </a:pPr>
            <a:r>
              <a:rPr lang="en-US" sz="4800">
                <a:solidFill>
                  <a:srgbClr val="000000"/>
                </a:solidFill>
                <a:latin typeface="Calibri"/>
                <a:ea typeface="Calibri"/>
                <a:cs typeface="Calibri"/>
              </a:rPr>
              <a:t>Save recorded data on DAQ</a:t>
            </a:r>
          </a:p>
        </p:txBody>
      </p:sp>
      <p:sp>
        <p:nvSpPr>
          <p:cNvPr id="31" name="TextBox 30">
            <a:extLst>
              <a:ext uri="{FF2B5EF4-FFF2-40B4-BE49-F238E27FC236}">
                <a16:creationId xmlns:a16="http://schemas.microsoft.com/office/drawing/2014/main" id="{86CE37C2-46F4-30A8-9B52-DC1F40EB1688}"/>
              </a:ext>
            </a:extLst>
          </p:cNvPr>
          <p:cNvSpPr txBox="1"/>
          <p:nvPr/>
        </p:nvSpPr>
        <p:spPr>
          <a:xfrm>
            <a:off x="8332562" y="22823428"/>
            <a:ext cx="4020139" cy="830997"/>
          </a:xfrm>
          <a:prstGeom prst="rect">
            <a:avLst/>
          </a:prstGeom>
          <a:noFill/>
        </p:spPr>
        <p:txBody>
          <a:bodyPr wrap="square" lIns="91440" tIns="45720" rIns="91440" bIns="45720" rtlCol="0" anchor="t">
            <a:spAutoFit/>
          </a:bodyPr>
          <a:lstStyle/>
          <a:p>
            <a:pPr algn="ctr"/>
            <a:r>
              <a:rPr lang="en-US" sz="4800">
                <a:latin typeface="Calibri"/>
                <a:ea typeface="Calibri"/>
                <a:cs typeface="Calibri"/>
              </a:rPr>
              <a:t>Injector</a:t>
            </a:r>
            <a:endParaRPr lang="en-US" sz="4800">
              <a:solidFill>
                <a:srgbClr val="FF0000"/>
              </a:solidFill>
              <a:latin typeface="Calibri"/>
              <a:ea typeface="Calibri"/>
              <a:cs typeface="Calibri"/>
            </a:endParaRPr>
          </a:p>
        </p:txBody>
      </p:sp>
      <p:sp>
        <p:nvSpPr>
          <p:cNvPr id="36" name="TextBox 35">
            <a:extLst>
              <a:ext uri="{FF2B5EF4-FFF2-40B4-BE49-F238E27FC236}">
                <a16:creationId xmlns:a16="http://schemas.microsoft.com/office/drawing/2014/main" id="{07910FB7-7F01-298E-1DAA-A9BE348E057D}"/>
              </a:ext>
            </a:extLst>
          </p:cNvPr>
          <p:cNvSpPr txBox="1"/>
          <p:nvPr/>
        </p:nvSpPr>
        <p:spPr>
          <a:xfrm>
            <a:off x="11844343" y="22719896"/>
            <a:ext cx="4020139" cy="1569660"/>
          </a:xfrm>
          <a:prstGeom prst="rect">
            <a:avLst/>
          </a:prstGeom>
          <a:noFill/>
        </p:spPr>
        <p:txBody>
          <a:bodyPr wrap="square" lIns="91440" tIns="45720" rIns="91440" bIns="45720" rtlCol="0" anchor="t">
            <a:spAutoFit/>
          </a:bodyPr>
          <a:lstStyle/>
          <a:p>
            <a:pPr algn="ctr"/>
            <a:r>
              <a:rPr lang="en-US" sz="4800">
                <a:latin typeface="Calibri"/>
                <a:ea typeface="Calibri"/>
                <a:cs typeface="Calibri"/>
              </a:rPr>
              <a:t>Combustion Chamber</a:t>
            </a:r>
          </a:p>
        </p:txBody>
      </p:sp>
      <p:sp>
        <p:nvSpPr>
          <p:cNvPr id="47" name="TextBox 46">
            <a:extLst>
              <a:ext uri="{FF2B5EF4-FFF2-40B4-BE49-F238E27FC236}">
                <a16:creationId xmlns:a16="http://schemas.microsoft.com/office/drawing/2014/main" id="{6CE15C34-1B61-DDEC-9379-DC6EB50BC120}"/>
              </a:ext>
            </a:extLst>
          </p:cNvPr>
          <p:cNvSpPr txBox="1"/>
          <p:nvPr/>
        </p:nvSpPr>
        <p:spPr>
          <a:xfrm>
            <a:off x="14716162" y="22751714"/>
            <a:ext cx="4020139" cy="830997"/>
          </a:xfrm>
          <a:prstGeom prst="rect">
            <a:avLst/>
          </a:prstGeom>
          <a:noFill/>
        </p:spPr>
        <p:txBody>
          <a:bodyPr wrap="square" lIns="91440" tIns="45720" rIns="91440" bIns="45720" rtlCol="0" anchor="t">
            <a:spAutoFit/>
          </a:bodyPr>
          <a:lstStyle/>
          <a:p>
            <a:pPr algn="ctr"/>
            <a:r>
              <a:rPr lang="en-US" sz="4800">
                <a:latin typeface="Calibri"/>
                <a:ea typeface="Calibri"/>
                <a:cs typeface="Calibri"/>
              </a:rPr>
              <a:t>Nozzle</a:t>
            </a:r>
            <a:endParaRPr lang="en-US"/>
          </a:p>
        </p:txBody>
      </p:sp>
      <p:sp>
        <p:nvSpPr>
          <p:cNvPr id="19" name="TextBox 18">
            <a:extLst>
              <a:ext uri="{FF2B5EF4-FFF2-40B4-BE49-F238E27FC236}">
                <a16:creationId xmlns:a16="http://schemas.microsoft.com/office/drawing/2014/main" id="{C469F6DE-17D3-2211-8D7E-77D0CF6EDBFE}"/>
              </a:ext>
            </a:extLst>
          </p:cNvPr>
          <p:cNvSpPr txBox="1"/>
          <p:nvPr/>
        </p:nvSpPr>
        <p:spPr>
          <a:xfrm>
            <a:off x="31277393" y="31238394"/>
            <a:ext cx="26203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Calibri"/>
                <a:ea typeface="Calibri"/>
                <a:cs typeface="Calibri"/>
              </a:rPr>
              <a:t>Dynamic Coupler</a:t>
            </a:r>
          </a:p>
        </p:txBody>
      </p:sp>
      <p:sp>
        <p:nvSpPr>
          <p:cNvPr id="40" name="TextBox 39">
            <a:extLst>
              <a:ext uri="{FF2B5EF4-FFF2-40B4-BE49-F238E27FC236}">
                <a16:creationId xmlns:a16="http://schemas.microsoft.com/office/drawing/2014/main" id="{D59C4843-ECCC-F8CC-71B9-24DF94847611}"/>
              </a:ext>
            </a:extLst>
          </p:cNvPr>
          <p:cNvSpPr txBox="1"/>
          <p:nvPr/>
        </p:nvSpPr>
        <p:spPr>
          <a:xfrm>
            <a:off x="823034" y="16421078"/>
            <a:ext cx="7376354" cy="8217634"/>
          </a:xfrm>
          <a:prstGeom prst="rect">
            <a:avLst/>
          </a:prstGeom>
          <a:noFill/>
        </p:spPr>
        <p:txBody>
          <a:bodyPr wrap="square" lIns="91440" tIns="45720" rIns="91440" bIns="45720" anchor="t">
            <a:spAutoFit/>
          </a:bodyPr>
          <a:lstStyle/>
          <a:p>
            <a:pPr algn="just"/>
            <a:r>
              <a:rPr lang="en-US" sz="4800">
                <a:solidFill>
                  <a:schemeClr val="tx1"/>
                </a:solidFill>
                <a:latin typeface="Calibri"/>
                <a:ea typeface="Calibri"/>
                <a:cs typeface="Calibri"/>
              </a:rPr>
              <a:t>The engine is made of three main components: a multi-plate impinging injector, a combustion chamber which varies in </a:t>
            </a:r>
            <a:r>
              <a:rPr lang="en-US" sz="4800" err="1">
                <a:solidFill>
                  <a:schemeClr val="tx1"/>
                </a:solidFill>
                <a:latin typeface="Calibri"/>
                <a:ea typeface="Calibri"/>
                <a:cs typeface="Calibri"/>
              </a:rPr>
              <a:t>leng</a:t>
            </a:r>
            <a:r>
              <a:rPr lang="en-US" sz="4800">
                <a:solidFill>
                  <a:schemeClr val="tx1"/>
                </a:solidFill>
                <a:latin typeface="Calibri"/>
                <a:ea typeface="Calibri"/>
                <a:cs typeface="Calibri"/>
              </a:rPr>
              <a:t>th throughout the study, and a C-D nozzle.</a:t>
            </a:r>
            <a:endParaRPr lang="en-US">
              <a:solidFill>
                <a:schemeClr val="tx1"/>
              </a:solidFill>
            </a:endParaRPr>
          </a:p>
          <a:p>
            <a:pPr algn="just"/>
            <a:endParaRPr lang="en-US" sz="4800">
              <a:solidFill>
                <a:schemeClr val="tx1"/>
              </a:solidFill>
              <a:latin typeface="Calibri"/>
              <a:ea typeface="Calibri"/>
              <a:cs typeface="Calibri"/>
            </a:endParaRPr>
          </a:p>
          <a:p>
            <a:pPr algn="just"/>
            <a:r>
              <a:rPr lang="en-US" sz="4800">
                <a:solidFill>
                  <a:schemeClr val="tx1"/>
                </a:solidFill>
                <a:latin typeface="Calibri"/>
                <a:ea typeface="Calibri"/>
                <a:cs typeface="Calibri"/>
              </a:rPr>
              <a:t>Chamber Inner Dia.: 2.5 in</a:t>
            </a:r>
          </a:p>
          <a:p>
            <a:r>
              <a:rPr lang="en-US" sz="4800">
                <a:solidFill>
                  <a:schemeClr val="tx1"/>
                </a:solidFill>
                <a:latin typeface="Calibri"/>
                <a:ea typeface="Calibri"/>
                <a:cs typeface="Calibri"/>
              </a:rPr>
              <a:t>Chamber A Length: 3.686 in</a:t>
            </a:r>
            <a:endParaRPr lang="en-US" sz="4800" baseline="30000">
              <a:solidFill>
                <a:schemeClr val="tx1"/>
              </a:solidFill>
              <a:latin typeface="Calibri"/>
              <a:ea typeface="Calibri"/>
              <a:cs typeface="Calibri"/>
            </a:endParaRPr>
          </a:p>
          <a:p>
            <a:r>
              <a:rPr lang="en-US" sz="4800">
                <a:solidFill>
                  <a:schemeClr val="tx1"/>
                </a:solidFill>
                <a:latin typeface="Calibri"/>
                <a:ea typeface="Calibri"/>
                <a:cs typeface="Calibri"/>
              </a:rPr>
              <a:t>Chamber B Length: 2.738 in</a:t>
            </a:r>
            <a:endParaRPr lang="en-US" sz="4800" baseline="30000">
              <a:solidFill>
                <a:schemeClr val="tx1"/>
              </a:solidFill>
              <a:latin typeface="Calibri"/>
              <a:ea typeface="Calibri"/>
              <a:cs typeface="Calibri"/>
            </a:endParaRPr>
          </a:p>
          <a:p>
            <a:r>
              <a:rPr lang="en-US" sz="4800">
                <a:solidFill>
                  <a:schemeClr val="tx1"/>
                </a:solidFill>
                <a:latin typeface="Calibri"/>
                <a:ea typeface="Calibri"/>
                <a:cs typeface="Calibri"/>
              </a:rPr>
              <a:t>Chamber C Length: 1.789 in</a:t>
            </a:r>
          </a:p>
        </p:txBody>
      </p:sp>
      <p:pic>
        <p:nvPicPr>
          <p:cNvPr id="21" name="Picture 20" descr="A hand holding a metal object with bolts and a red liquid dripping&#10;&#10;AI-generated content may be incorrect.">
            <a:extLst>
              <a:ext uri="{FF2B5EF4-FFF2-40B4-BE49-F238E27FC236}">
                <a16:creationId xmlns:a16="http://schemas.microsoft.com/office/drawing/2014/main" id="{5F468D0E-94F6-7833-1F1A-114E5B225549}"/>
              </a:ext>
            </a:extLst>
          </p:cNvPr>
          <p:cNvPicPr>
            <a:picLocks noChangeAspect="1"/>
          </p:cNvPicPr>
          <p:nvPr/>
        </p:nvPicPr>
        <p:blipFill>
          <a:blip r:embed="rId7"/>
          <a:srcRect l="39007" t="14940" r="18491" b="5882"/>
          <a:stretch>
            <a:fillRect/>
          </a:stretch>
        </p:blipFill>
        <p:spPr>
          <a:xfrm>
            <a:off x="33835369" y="19997024"/>
            <a:ext cx="4081185" cy="4324227"/>
          </a:xfrm>
          <a:prstGeom prst="rect">
            <a:avLst/>
          </a:prstGeom>
        </p:spPr>
      </p:pic>
      <p:grpSp>
        <p:nvGrpSpPr>
          <p:cNvPr id="1105" name="Group 1104">
            <a:extLst>
              <a:ext uri="{FF2B5EF4-FFF2-40B4-BE49-F238E27FC236}">
                <a16:creationId xmlns:a16="http://schemas.microsoft.com/office/drawing/2014/main" id="{9D39506D-0E8A-CE1B-6410-A18D47586D9B}"/>
              </a:ext>
            </a:extLst>
          </p:cNvPr>
          <p:cNvGrpSpPr/>
          <p:nvPr/>
        </p:nvGrpSpPr>
        <p:grpSpPr>
          <a:xfrm>
            <a:off x="2053324" y="29996683"/>
            <a:ext cx="8157370" cy="5682996"/>
            <a:chOff x="5453980" y="31906526"/>
            <a:chExt cx="6915421" cy="6780469"/>
          </a:xfrm>
        </p:grpSpPr>
        <p:pic>
          <p:nvPicPr>
            <p:cNvPr id="49" name="Picture 48">
              <a:extLst>
                <a:ext uri="{FF2B5EF4-FFF2-40B4-BE49-F238E27FC236}">
                  <a16:creationId xmlns:a16="http://schemas.microsoft.com/office/drawing/2014/main" id="{01332614-B738-3BEC-5419-FEE73564C4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1128" b="87068" l="12500" r="89706">
                          <a14:foregroundMark x1="31863" y1="54586" x2="31863" y2="54586"/>
                          <a14:foregroundMark x1="26103" y1="55940" x2="26103" y2="55940"/>
                          <a14:foregroundMark x1="15564" y1="57143" x2="15564" y2="57143"/>
                          <a14:foregroundMark x1="12500" y1="59398" x2="12500" y2="59398"/>
                          <a14:foregroundMark x1="21691" y1="47970" x2="21691" y2="47970"/>
                          <a14:foregroundMark x1="28799" y1="50376" x2="28799" y2="50376"/>
                          <a14:foregroundMark x1="24632" y1="47820" x2="34804" y2="54887"/>
                          <a14:foregroundMark x1="34804" y1="54887" x2="27206" y2="51579"/>
                          <a14:foregroundMark x1="27206" y1="51579" x2="27083" y2="47970"/>
                          <a14:foregroundMark x1="38725" y1="80902" x2="38725" y2="80902"/>
                          <a14:foregroundMark x1="33946" y1="87218" x2="33946" y2="87218"/>
                          <a14:foregroundMark x1="25368" y1="69173" x2="25368" y2="69173"/>
                          <a14:foregroundMark x1="21446" y1="65714" x2="31863" y2="64962"/>
                          <a14:foregroundMark x1="44118" y1="58346" x2="54534" y2="56241"/>
                          <a14:foregroundMark x1="54534" y1="56241" x2="55637" y2="42556"/>
                          <a14:foregroundMark x1="55637" y1="42556" x2="46814" y2="37444"/>
                          <a14:foregroundMark x1="46814" y1="37444" x2="39461" y2="41654"/>
                          <a14:foregroundMark x1="39461" y1="41654" x2="39338" y2="42105"/>
                          <a14:foregroundMark x1="57230" y1="27669" x2="68382" y2="22857"/>
                          <a14:foregroundMark x1="68382" y1="22857" x2="77328" y2="15188"/>
                          <a14:foregroundMark x1="77328" y1="15188" x2="82353" y2="18346"/>
                          <a14:foregroundMark x1="71814" y1="11579" x2="71814" y2="11579"/>
                          <a14:foregroundMark x1="53676" y1="23759" x2="53676" y2="23759"/>
                          <a14:foregroundMark x1="70466" y1="11128" x2="70466" y2="11128"/>
                          <a14:foregroundMark x1="87745" y1="31729" x2="87745" y2="31729"/>
                          <a14:foregroundMark x1="89706" y1="44812" x2="89706" y2="44812"/>
                          <a14:foregroundMark x1="89706" y1="44962" x2="89706" y2="44962"/>
                          <a14:foregroundMark x1="42892" y1="61353" x2="42892" y2="61353"/>
                          <a14:foregroundMark x1="43873" y1="61353" x2="43873" y2="61353"/>
                          <a14:foregroundMark x1="45588" y1="60602" x2="44485" y2="60602"/>
                        </a14:backgroundRemoval>
                      </a14:imgEffect>
                    </a14:imgLayer>
                  </a14:imgProps>
                </a:ext>
              </a:extLst>
            </a:blip>
            <a:srcRect l="11157" t="8682" r="5920" b="8802"/>
            <a:stretch>
              <a:fillRect/>
            </a:stretch>
          </p:blipFill>
          <p:spPr>
            <a:xfrm>
              <a:off x="6859323" y="32668588"/>
              <a:ext cx="5156599" cy="4181677"/>
            </a:xfrm>
            <a:prstGeom prst="rect">
              <a:avLst/>
            </a:prstGeom>
          </p:spPr>
        </p:pic>
        <p:sp>
          <p:nvSpPr>
            <p:cNvPr id="53" name="TextBox 52">
              <a:extLst>
                <a:ext uri="{FF2B5EF4-FFF2-40B4-BE49-F238E27FC236}">
                  <a16:creationId xmlns:a16="http://schemas.microsoft.com/office/drawing/2014/main" id="{8315E3B8-6AF6-135E-C6F7-140255E86345}"/>
                </a:ext>
              </a:extLst>
            </p:cNvPr>
            <p:cNvSpPr txBox="1"/>
            <p:nvPr/>
          </p:nvSpPr>
          <p:spPr>
            <a:xfrm>
              <a:off x="7731253" y="37021121"/>
              <a:ext cx="2416957" cy="1665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4500"/>
                </a:lnSpc>
              </a:pPr>
              <a:r>
                <a:rPr lang="en-US" sz="4800">
                  <a:latin typeface="Calibri" panose="020F0502020204030204" pitchFamily="34" charset="0"/>
                  <a:ea typeface="Calibri" panose="020F0502020204030204" pitchFamily="34" charset="0"/>
                  <a:cs typeface="Calibri" panose="020F0502020204030204" pitchFamily="34" charset="0"/>
                </a:rPr>
                <a:t>Oxidizer Inlet</a:t>
              </a:r>
            </a:p>
          </p:txBody>
        </p:sp>
        <p:sp>
          <p:nvSpPr>
            <p:cNvPr id="55" name="TextBox 54">
              <a:extLst>
                <a:ext uri="{FF2B5EF4-FFF2-40B4-BE49-F238E27FC236}">
                  <a16:creationId xmlns:a16="http://schemas.microsoft.com/office/drawing/2014/main" id="{1C54EB6E-A4C7-D58D-64A1-46A0DDDB92B5}"/>
                </a:ext>
              </a:extLst>
            </p:cNvPr>
            <p:cNvSpPr txBox="1"/>
            <p:nvPr/>
          </p:nvSpPr>
          <p:spPr>
            <a:xfrm>
              <a:off x="6078745" y="37025972"/>
              <a:ext cx="1778212" cy="1264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4500"/>
                </a:lnSpc>
              </a:pPr>
              <a:r>
                <a:rPr lang="en-US" sz="4800">
                  <a:latin typeface="Calibri" panose="020F0502020204030204" pitchFamily="34" charset="0"/>
                  <a:ea typeface="Calibri" panose="020F0502020204030204" pitchFamily="34" charset="0"/>
                  <a:cs typeface="Calibri" panose="020F0502020204030204" pitchFamily="34" charset="0"/>
                </a:rPr>
                <a:t>Fuel Inlet</a:t>
              </a:r>
            </a:p>
          </p:txBody>
        </p:sp>
        <p:sp>
          <p:nvSpPr>
            <p:cNvPr id="57" name="TextBox 56">
              <a:extLst>
                <a:ext uri="{FF2B5EF4-FFF2-40B4-BE49-F238E27FC236}">
                  <a16:creationId xmlns:a16="http://schemas.microsoft.com/office/drawing/2014/main" id="{62B11B95-F003-1202-4A89-C85A396411C2}"/>
                </a:ext>
              </a:extLst>
            </p:cNvPr>
            <p:cNvSpPr txBox="1"/>
            <p:nvPr/>
          </p:nvSpPr>
          <p:spPr>
            <a:xfrm>
              <a:off x="5453980" y="31906527"/>
              <a:ext cx="26620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4000"/>
                </a:lnSpc>
              </a:pPr>
              <a:r>
                <a:rPr lang="en-US" sz="4800">
                  <a:latin typeface="Calibri" panose="020F0502020204030204" pitchFamily="34" charset="0"/>
                  <a:ea typeface="Calibri" panose="020F0502020204030204" pitchFamily="34" charset="0"/>
                  <a:cs typeface="Calibri" panose="020F0502020204030204" pitchFamily="34" charset="0"/>
                </a:rPr>
                <a:t>Fuel Manifold</a:t>
              </a:r>
            </a:p>
          </p:txBody>
        </p:sp>
        <p:sp>
          <p:nvSpPr>
            <p:cNvPr id="62" name="TextBox 61">
              <a:extLst>
                <a:ext uri="{FF2B5EF4-FFF2-40B4-BE49-F238E27FC236}">
                  <a16:creationId xmlns:a16="http://schemas.microsoft.com/office/drawing/2014/main" id="{69806E35-F29C-CB34-DBEC-1A4E6CBB5994}"/>
                </a:ext>
              </a:extLst>
            </p:cNvPr>
            <p:cNvSpPr txBox="1"/>
            <p:nvPr/>
          </p:nvSpPr>
          <p:spPr>
            <a:xfrm>
              <a:off x="7614128" y="31906526"/>
              <a:ext cx="291658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4000"/>
                </a:lnSpc>
              </a:pPr>
              <a:r>
                <a:rPr lang="en-US" sz="4800">
                  <a:latin typeface="Calibri" panose="020F0502020204030204" pitchFamily="34" charset="0"/>
                  <a:ea typeface="Calibri" panose="020F0502020204030204" pitchFamily="34" charset="0"/>
                  <a:cs typeface="Calibri" panose="020F0502020204030204" pitchFamily="34" charset="0"/>
                </a:rPr>
                <a:t>Oxidizer Manifold</a:t>
              </a:r>
            </a:p>
          </p:txBody>
        </p:sp>
        <p:sp>
          <p:nvSpPr>
            <p:cNvPr id="63" name="TextBox 62">
              <a:extLst>
                <a:ext uri="{FF2B5EF4-FFF2-40B4-BE49-F238E27FC236}">
                  <a16:creationId xmlns:a16="http://schemas.microsoft.com/office/drawing/2014/main" id="{6D583738-C544-AAE1-731A-84C83D995733}"/>
                </a:ext>
              </a:extLst>
            </p:cNvPr>
            <p:cNvSpPr txBox="1"/>
            <p:nvPr/>
          </p:nvSpPr>
          <p:spPr>
            <a:xfrm>
              <a:off x="10057237" y="37246630"/>
              <a:ext cx="231216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Calibri" panose="020F0502020204030204" pitchFamily="34" charset="0"/>
                  <a:ea typeface="Calibri" panose="020F0502020204030204" pitchFamily="34" charset="0"/>
                  <a:cs typeface="Calibri" panose="020F0502020204030204" pitchFamily="34" charset="0"/>
                </a:rPr>
                <a:t>Gaskets</a:t>
              </a:r>
            </a:p>
          </p:txBody>
        </p:sp>
        <p:cxnSp>
          <p:nvCxnSpPr>
            <p:cNvPr id="1046" name="Straight Arrow Connector 1045">
              <a:extLst>
                <a:ext uri="{FF2B5EF4-FFF2-40B4-BE49-F238E27FC236}">
                  <a16:creationId xmlns:a16="http://schemas.microsoft.com/office/drawing/2014/main" id="{1A43CCB2-6985-0594-95F3-FF2740DD8255}"/>
                </a:ext>
              </a:extLst>
            </p:cNvPr>
            <p:cNvCxnSpPr>
              <a:cxnSpLocks/>
            </p:cNvCxnSpPr>
            <p:nvPr/>
          </p:nvCxnSpPr>
          <p:spPr>
            <a:xfrm>
              <a:off x="6784777" y="33275465"/>
              <a:ext cx="1887954" cy="15166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47" name="Straight Arrow Connector 1046">
              <a:extLst>
                <a:ext uri="{FF2B5EF4-FFF2-40B4-BE49-F238E27FC236}">
                  <a16:creationId xmlns:a16="http://schemas.microsoft.com/office/drawing/2014/main" id="{8C7619DD-1041-F378-C1B9-F8EB56D241E3}"/>
                </a:ext>
              </a:extLst>
            </p:cNvPr>
            <p:cNvCxnSpPr>
              <a:cxnSpLocks/>
            </p:cNvCxnSpPr>
            <p:nvPr/>
          </p:nvCxnSpPr>
          <p:spPr>
            <a:xfrm>
              <a:off x="8972694" y="33164554"/>
              <a:ext cx="655845" cy="9461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48" name="Straight Arrow Connector 1047">
              <a:extLst>
                <a:ext uri="{FF2B5EF4-FFF2-40B4-BE49-F238E27FC236}">
                  <a16:creationId xmlns:a16="http://schemas.microsoft.com/office/drawing/2014/main" id="{C7D218EF-D2E4-206D-E17E-0E4E15772BB3}"/>
                </a:ext>
              </a:extLst>
            </p:cNvPr>
            <p:cNvCxnSpPr>
              <a:cxnSpLocks/>
              <a:stCxn id="53" idx="0"/>
            </p:cNvCxnSpPr>
            <p:nvPr/>
          </p:nvCxnSpPr>
          <p:spPr>
            <a:xfrm flipH="1" flipV="1">
              <a:off x="7939032" y="35499038"/>
              <a:ext cx="1000701" cy="15220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49" name="Straight Arrow Connector 1048">
              <a:extLst>
                <a:ext uri="{FF2B5EF4-FFF2-40B4-BE49-F238E27FC236}">
                  <a16:creationId xmlns:a16="http://schemas.microsoft.com/office/drawing/2014/main" id="{3408D251-8267-7F65-2591-E200B698F46D}"/>
                </a:ext>
              </a:extLst>
            </p:cNvPr>
            <p:cNvCxnSpPr>
              <a:cxnSpLocks/>
              <a:stCxn id="55" idx="0"/>
            </p:cNvCxnSpPr>
            <p:nvPr/>
          </p:nvCxnSpPr>
          <p:spPr>
            <a:xfrm flipV="1">
              <a:off x="6967851" y="35566350"/>
              <a:ext cx="447060" cy="14596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0" name="Straight Arrow Connector 1049">
              <a:extLst>
                <a:ext uri="{FF2B5EF4-FFF2-40B4-BE49-F238E27FC236}">
                  <a16:creationId xmlns:a16="http://schemas.microsoft.com/office/drawing/2014/main" id="{D69C0AD5-7F13-3690-4F76-0E14BC34D3F9}"/>
                </a:ext>
              </a:extLst>
            </p:cNvPr>
            <p:cNvCxnSpPr>
              <a:cxnSpLocks/>
              <a:stCxn id="63" idx="0"/>
            </p:cNvCxnSpPr>
            <p:nvPr/>
          </p:nvCxnSpPr>
          <p:spPr>
            <a:xfrm flipH="1" flipV="1">
              <a:off x="8855031" y="36347541"/>
              <a:ext cx="2358288" cy="8990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1" name="Straight Arrow Connector 1050">
              <a:extLst>
                <a:ext uri="{FF2B5EF4-FFF2-40B4-BE49-F238E27FC236}">
                  <a16:creationId xmlns:a16="http://schemas.microsoft.com/office/drawing/2014/main" id="{E5069E29-2B4B-A707-1A2E-435B24014FDB}"/>
                </a:ext>
              </a:extLst>
            </p:cNvPr>
            <p:cNvCxnSpPr>
              <a:cxnSpLocks/>
              <a:stCxn id="63" idx="0"/>
            </p:cNvCxnSpPr>
            <p:nvPr/>
          </p:nvCxnSpPr>
          <p:spPr>
            <a:xfrm flipH="1" flipV="1">
              <a:off x="9956175" y="35701210"/>
              <a:ext cx="1257144" cy="15454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2" name="Straight Arrow Connector 1051">
              <a:extLst>
                <a:ext uri="{FF2B5EF4-FFF2-40B4-BE49-F238E27FC236}">
                  <a16:creationId xmlns:a16="http://schemas.microsoft.com/office/drawing/2014/main" id="{E4222996-ABBB-DD02-E926-5E4D020025AE}"/>
                </a:ext>
              </a:extLst>
            </p:cNvPr>
            <p:cNvCxnSpPr>
              <a:cxnSpLocks/>
              <a:stCxn id="63" idx="0"/>
            </p:cNvCxnSpPr>
            <p:nvPr/>
          </p:nvCxnSpPr>
          <p:spPr>
            <a:xfrm flipH="1" flipV="1">
              <a:off x="10844817" y="35197472"/>
              <a:ext cx="368502" cy="20491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5" name="Straight Arrow Connector 1054">
              <a:extLst>
                <a:ext uri="{FF2B5EF4-FFF2-40B4-BE49-F238E27FC236}">
                  <a16:creationId xmlns:a16="http://schemas.microsoft.com/office/drawing/2014/main" id="{5996B5AE-0D86-EBC0-AE98-1CED8971E5E7}"/>
                </a:ext>
              </a:extLst>
            </p:cNvPr>
            <p:cNvCxnSpPr>
              <a:cxnSpLocks/>
              <a:stCxn id="63" idx="0"/>
            </p:cNvCxnSpPr>
            <p:nvPr/>
          </p:nvCxnSpPr>
          <p:spPr>
            <a:xfrm flipV="1">
              <a:off x="11213319" y="34729018"/>
              <a:ext cx="418796" cy="2517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pic>
        <p:nvPicPr>
          <p:cNvPr id="29" name="Picture 28">
            <a:extLst>
              <a:ext uri="{FF2B5EF4-FFF2-40B4-BE49-F238E27FC236}">
                <a16:creationId xmlns:a16="http://schemas.microsoft.com/office/drawing/2014/main" id="{43AE7E71-96CD-373B-DC9D-8DEEE9C49C8B}"/>
              </a:ext>
            </a:extLst>
          </p:cNvPr>
          <p:cNvPicPr>
            <a:picLocks noChangeAspect="1"/>
          </p:cNvPicPr>
          <p:nvPr/>
        </p:nvPicPr>
        <p:blipFill>
          <a:blip r:embed="rId10"/>
          <a:stretch>
            <a:fillRect/>
          </a:stretch>
        </p:blipFill>
        <p:spPr>
          <a:xfrm>
            <a:off x="17636574" y="17075221"/>
            <a:ext cx="6502718" cy="5035576"/>
          </a:xfrm>
          <a:prstGeom prst="rect">
            <a:avLst/>
          </a:prstGeom>
        </p:spPr>
      </p:pic>
      <p:pic>
        <p:nvPicPr>
          <p:cNvPr id="27" name="Picture 26" descr="A fire coming out of a cylinder&#10;&#10;AI-generated content may be incorrect.">
            <a:extLst>
              <a:ext uri="{FF2B5EF4-FFF2-40B4-BE49-F238E27FC236}">
                <a16:creationId xmlns:a16="http://schemas.microsoft.com/office/drawing/2014/main" id="{09E052E6-8159-CC3E-186F-5149F529FA3C}"/>
              </a:ext>
            </a:extLst>
          </p:cNvPr>
          <p:cNvPicPr>
            <a:picLocks noChangeAspect="1"/>
          </p:cNvPicPr>
          <p:nvPr/>
        </p:nvPicPr>
        <p:blipFill>
          <a:blip r:embed="rId11"/>
          <a:srcRect t="1337" r="13470" b="241"/>
          <a:stretch>
            <a:fillRect/>
          </a:stretch>
        </p:blipFill>
        <p:spPr>
          <a:xfrm>
            <a:off x="38232592" y="19950801"/>
            <a:ext cx="4176334" cy="4369611"/>
          </a:xfrm>
          <a:prstGeom prst="rect">
            <a:avLst/>
          </a:prstGeom>
        </p:spPr>
      </p:pic>
      <p:sp>
        <p:nvSpPr>
          <p:cNvPr id="43" name="TextBox 42">
            <a:extLst>
              <a:ext uri="{FF2B5EF4-FFF2-40B4-BE49-F238E27FC236}">
                <a16:creationId xmlns:a16="http://schemas.microsoft.com/office/drawing/2014/main" id="{6C9C0E27-6D06-EBC1-FA7C-1A285E45F783}"/>
              </a:ext>
            </a:extLst>
          </p:cNvPr>
          <p:cNvSpPr txBox="1"/>
          <p:nvPr/>
        </p:nvSpPr>
        <p:spPr>
          <a:xfrm>
            <a:off x="17296434" y="22754956"/>
            <a:ext cx="7383964" cy="1569660"/>
          </a:xfrm>
          <a:prstGeom prst="rect">
            <a:avLst/>
          </a:prstGeom>
          <a:noFill/>
        </p:spPr>
        <p:txBody>
          <a:bodyPr wrap="square" lIns="91440" tIns="45720" rIns="91440" bIns="45720" rtlCol="0" anchor="t">
            <a:spAutoFit/>
          </a:bodyPr>
          <a:lstStyle/>
          <a:p>
            <a:pPr algn="ctr"/>
            <a:r>
              <a:rPr lang="en-US" sz="4800">
                <a:solidFill>
                  <a:schemeClr val="tx1"/>
                </a:solidFill>
                <a:latin typeface="Calibri"/>
                <a:ea typeface="Calibri"/>
                <a:cs typeface="Calibri"/>
              </a:rPr>
              <a:t>Velocity CFD of </a:t>
            </a:r>
            <a:endParaRPr lang="en-US">
              <a:solidFill>
                <a:schemeClr val="tx1"/>
              </a:solidFill>
            </a:endParaRPr>
          </a:p>
          <a:p>
            <a:pPr algn="ctr"/>
            <a:r>
              <a:rPr lang="en-US" sz="4800">
                <a:solidFill>
                  <a:schemeClr val="tx1"/>
                </a:solidFill>
                <a:latin typeface="Calibri"/>
                <a:ea typeface="Calibri"/>
                <a:cs typeface="Calibri"/>
              </a:rPr>
              <a:t>combustion chamber A.</a:t>
            </a:r>
            <a:endParaRPr lang="en-US">
              <a:solidFill>
                <a:schemeClr val="tx1"/>
              </a:solidFill>
            </a:endParaRPr>
          </a:p>
        </p:txBody>
      </p:sp>
      <p:grpSp>
        <p:nvGrpSpPr>
          <p:cNvPr id="1058" name="Group 1057">
            <a:extLst>
              <a:ext uri="{FF2B5EF4-FFF2-40B4-BE49-F238E27FC236}">
                <a16:creationId xmlns:a16="http://schemas.microsoft.com/office/drawing/2014/main" id="{9B5DDEC8-02F6-3AC7-8D26-2BE7BABBEA5D}"/>
              </a:ext>
            </a:extLst>
          </p:cNvPr>
          <p:cNvGrpSpPr/>
          <p:nvPr/>
        </p:nvGrpSpPr>
        <p:grpSpPr>
          <a:xfrm>
            <a:off x="10796154" y="31805573"/>
            <a:ext cx="13139538" cy="6256833"/>
            <a:chOff x="10708944" y="31570483"/>
            <a:chExt cx="12734678" cy="6358375"/>
          </a:xfrm>
        </p:grpSpPr>
        <p:grpSp>
          <p:nvGrpSpPr>
            <p:cNvPr id="1026" name="Group 1025">
              <a:extLst>
                <a:ext uri="{FF2B5EF4-FFF2-40B4-BE49-F238E27FC236}">
                  <a16:creationId xmlns:a16="http://schemas.microsoft.com/office/drawing/2014/main" id="{9B52A4DC-990B-9433-EF65-D6105A84877C}"/>
                </a:ext>
              </a:extLst>
            </p:cNvPr>
            <p:cNvGrpSpPr/>
            <p:nvPr/>
          </p:nvGrpSpPr>
          <p:grpSpPr>
            <a:xfrm>
              <a:off x="12050947" y="31570483"/>
              <a:ext cx="11392675" cy="6350445"/>
              <a:chOff x="12050947" y="31570483"/>
              <a:chExt cx="11392675" cy="6350445"/>
            </a:xfrm>
          </p:grpSpPr>
          <p:pic>
            <p:nvPicPr>
              <p:cNvPr id="25" name="Picture 24">
                <a:extLst>
                  <a:ext uri="{FF2B5EF4-FFF2-40B4-BE49-F238E27FC236}">
                    <a16:creationId xmlns:a16="http://schemas.microsoft.com/office/drawing/2014/main" id="{386492DE-DF88-6357-D33B-870A3E745879}"/>
                  </a:ext>
                </a:extLst>
              </p:cNvPr>
              <p:cNvPicPr>
                <a:picLocks noChangeAspect="1"/>
              </p:cNvPicPr>
              <p:nvPr/>
            </p:nvPicPr>
            <p:blipFill>
              <a:blip r:embed="rId12"/>
              <a:srcRect l="62427" t="-1783" r="811" b="14248"/>
              <a:stretch>
                <a:fillRect/>
              </a:stretch>
            </p:blipFill>
            <p:spPr>
              <a:xfrm>
                <a:off x="17712058" y="31570483"/>
                <a:ext cx="5731564" cy="6350445"/>
              </a:xfrm>
              <a:prstGeom prst="rect">
                <a:avLst/>
              </a:prstGeom>
            </p:spPr>
          </p:pic>
          <p:pic>
            <p:nvPicPr>
              <p:cNvPr id="26" name="Picture 25">
                <a:extLst>
                  <a:ext uri="{FF2B5EF4-FFF2-40B4-BE49-F238E27FC236}">
                    <a16:creationId xmlns:a16="http://schemas.microsoft.com/office/drawing/2014/main" id="{9E3317FE-404E-F1BA-2EC5-4F55F5367AD5}"/>
                  </a:ext>
                </a:extLst>
              </p:cNvPr>
              <p:cNvPicPr>
                <a:picLocks noChangeAspect="1"/>
              </p:cNvPicPr>
              <p:nvPr/>
            </p:nvPicPr>
            <p:blipFill>
              <a:blip r:embed="rId13"/>
              <a:srcRect l="22190" t="29687" r="56863" b="-521"/>
              <a:stretch>
                <a:fillRect/>
              </a:stretch>
            </p:blipFill>
            <p:spPr>
              <a:xfrm>
                <a:off x="14733864" y="31996220"/>
                <a:ext cx="3242226" cy="5185827"/>
              </a:xfrm>
              <a:prstGeom prst="rect">
                <a:avLst/>
              </a:prstGeom>
            </p:spPr>
          </p:pic>
          <p:pic>
            <p:nvPicPr>
              <p:cNvPr id="28" name="Picture 27">
                <a:extLst>
                  <a:ext uri="{FF2B5EF4-FFF2-40B4-BE49-F238E27FC236}">
                    <a16:creationId xmlns:a16="http://schemas.microsoft.com/office/drawing/2014/main" id="{FA00C254-B9CC-4320-FBE7-491C78815962}"/>
                  </a:ext>
                </a:extLst>
              </p:cNvPr>
              <p:cNvPicPr>
                <a:picLocks noChangeAspect="1"/>
              </p:cNvPicPr>
              <p:nvPr/>
            </p:nvPicPr>
            <p:blipFill>
              <a:blip r:embed="rId13"/>
              <a:srcRect l="587" t="55476" r="81505" b="558"/>
              <a:stretch>
                <a:fillRect/>
              </a:stretch>
            </p:blipFill>
            <p:spPr>
              <a:xfrm>
                <a:off x="12050947" y="33609110"/>
                <a:ext cx="2764551" cy="3215683"/>
              </a:xfrm>
              <a:prstGeom prst="rect">
                <a:avLst/>
              </a:prstGeom>
            </p:spPr>
          </p:pic>
        </p:grpSp>
        <p:sp>
          <p:nvSpPr>
            <p:cNvPr id="59" name="TextBox 58">
              <a:extLst>
                <a:ext uri="{FF2B5EF4-FFF2-40B4-BE49-F238E27FC236}">
                  <a16:creationId xmlns:a16="http://schemas.microsoft.com/office/drawing/2014/main" id="{FF8918FF-74EF-66E3-7FEF-7F77C98736CD}"/>
                </a:ext>
              </a:extLst>
            </p:cNvPr>
            <p:cNvSpPr txBox="1"/>
            <p:nvPr/>
          </p:nvSpPr>
          <p:spPr>
            <a:xfrm>
              <a:off x="17022967" y="31776926"/>
              <a:ext cx="2716680" cy="830997"/>
            </a:xfrm>
            <a:prstGeom prst="rect">
              <a:avLst/>
            </a:prstGeom>
            <a:noFill/>
          </p:spPr>
          <p:txBody>
            <a:bodyPr wrap="square" rtlCol="0">
              <a:spAutoFit/>
            </a:bodyPr>
            <a:lstStyle/>
            <a:p>
              <a:r>
                <a:rPr lang="en-US" sz="4800">
                  <a:latin typeface="Calibri" panose="020F0502020204030204" pitchFamily="34" charset="0"/>
                  <a:ea typeface="Calibri" panose="020F0502020204030204" pitchFamily="34" charset="0"/>
                  <a:cs typeface="Calibri" panose="020F0502020204030204" pitchFamily="34" charset="0"/>
                </a:rPr>
                <a:t>Solenoid</a:t>
              </a:r>
            </a:p>
          </p:txBody>
        </p:sp>
        <p:sp>
          <p:nvSpPr>
            <p:cNvPr id="60" name="TextBox 59">
              <a:extLst>
                <a:ext uri="{FF2B5EF4-FFF2-40B4-BE49-F238E27FC236}">
                  <a16:creationId xmlns:a16="http://schemas.microsoft.com/office/drawing/2014/main" id="{BF936696-C07C-281D-998B-93CD44DB519D}"/>
                </a:ext>
              </a:extLst>
            </p:cNvPr>
            <p:cNvSpPr txBox="1"/>
            <p:nvPr/>
          </p:nvSpPr>
          <p:spPr>
            <a:xfrm>
              <a:off x="10708944" y="37034712"/>
              <a:ext cx="2374134" cy="830997"/>
            </a:xfrm>
            <a:prstGeom prst="rect">
              <a:avLst/>
            </a:prstGeom>
            <a:noFill/>
          </p:spPr>
          <p:txBody>
            <a:bodyPr wrap="square" lIns="91440" tIns="45720" rIns="91440" bIns="45720" rtlCol="0" anchor="t">
              <a:spAutoFit/>
            </a:bodyPr>
            <a:lstStyle/>
            <a:p>
              <a:r>
                <a:rPr lang="en-US" sz="4800">
                  <a:latin typeface="Calibri"/>
                  <a:ea typeface="Calibri"/>
                  <a:cs typeface="Calibri"/>
                </a:rPr>
                <a:t>Solenoid</a:t>
              </a:r>
            </a:p>
          </p:txBody>
        </p:sp>
        <p:sp>
          <p:nvSpPr>
            <p:cNvPr id="61" name="TextBox 60">
              <a:extLst>
                <a:ext uri="{FF2B5EF4-FFF2-40B4-BE49-F238E27FC236}">
                  <a16:creationId xmlns:a16="http://schemas.microsoft.com/office/drawing/2014/main" id="{B94AAB38-C287-805E-A3DA-68727CB692A5}"/>
                </a:ext>
              </a:extLst>
            </p:cNvPr>
            <p:cNvSpPr txBox="1"/>
            <p:nvPr/>
          </p:nvSpPr>
          <p:spPr>
            <a:xfrm>
              <a:off x="19091875" y="34402612"/>
              <a:ext cx="1635201" cy="1152495"/>
            </a:xfrm>
            <a:prstGeom prst="rect">
              <a:avLst/>
            </a:prstGeom>
            <a:noFill/>
          </p:spPr>
          <p:txBody>
            <a:bodyPr wrap="square" lIns="91440" tIns="45720" rIns="91440" bIns="45720" rtlCol="0" anchor="t">
              <a:spAutoFit/>
            </a:bodyPr>
            <a:lstStyle/>
            <a:p>
              <a:pPr algn="ctr">
                <a:lnSpc>
                  <a:spcPts val="4000"/>
                </a:lnSpc>
              </a:pPr>
              <a:r>
                <a:rPr lang="en-US" sz="4800">
                  <a:latin typeface="Calibri"/>
                  <a:ea typeface="Calibri"/>
                  <a:cs typeface="Calibri"/>
                </a:rPr>
                <a:t>Ball Valve</a:t>
              </a:r>
            </a:p>
          </p:txBody>
        </p:sp>
        <p:sp>
          <p:nvSpPr>
            <p:cNvPr id="1028" name="TextBox 1027">
              <a:extLst>
                <a:ext uri="{FF2B5EF4-FFF2-40B4-BE49-F238E27FC236}">
                  <a16:creationId xmlns:a16="http://schemas.microsoft.com/office/drawing/2014/main" id="{8DFA1EF0-5018-19D6-6466-62A6CDE0A5EC}"/>
                </a:ext>
              </a:extLst>
            </p:cNvPr>
            <p:cNvSpPr txBox="1"/>
            <p:nvPr/>
          </p:nvSpPr>
          <p:spPr>
            <a:xfrm>
              <a:off x="13808190" y="34975298"/>
              <a:ext cx="1640833" cy="1152495"/>
            </a:xfrm>
            <a:prstGeom prst="rect">
              <a:avLst/>
            </a:prstGeom>
            <a:noFill/>
          </p:spPr>
          <p:txBody>
            <a:bodyPr wrap="square" lIns="91440" tIns="45720" rIns="91440" bIns="45720" rtlCol="0" anchor="t">
              <a:spAutoFit/>
            </a:bodyPr>
            <a:lstStyle/>
            <a:p>
              <a:pPr>
                <a:lnSpc>
                  <a:spcPts val="4000"/>
                </a:lnSpc>
              </a:pPr>
              <a:r>
                <a:rPr lang="en-US" sz="4800">
                  <a:latin typeface="Calibri"/>
                  <a:ea typeface="Calibri"/>
                  <a:cs typeface="Calibri"/>
                </a:rPr>
                <a:t>Ball Valve</a:t>
              </a:r>
            </a:p>
          </p:txBody>
        </p:sp>
        <p:sp>
          <p:nvSpPr>
            <p:cNvPr id="1032" name="TextBox 1031">
              <a:extLst>
                <a:ext uri="{FF2B5EF4-FFF2-40B4-BE49-F238E27FC236}">
                  <a16:creationId xmlns:a16="http://schemas.microsoft.com/office/drawing/2014/main" id="{A29C120D-75B8-C265-F4D2-F9B67F924421}"/>
                </a:ext>
              </a:extLst>
            </p:cNvPr>
            <p:cNvSpPr txBox="1"/>
            <p:nvPr/>
          </p:nvSpPr>
          <p:spPr>
            <a:xfrm>
              <a:off x="13535905" y="36693301"/>
              <a:ext cx="2461189" cy="1152495"/>
            </a:xfrm>
            <a:prstGeom prst="rect">
              <a:avLst/>
            </a:prstGeom>
            <a:noFill/>
          </p:spPr>
          <p:txBody>
            <a:bodyPr wrap="square" lIns="91440" tIns="45720" rIns="91440" bIns="45720" rtlCol="0" anchor="t">
              <a:spAutoFit/>
            </a:bodyPr>
            <a:lstStyle/>
            <a:p>
              <a:pPr>
                <a:lnSpc>
                  <a:spcPts val="4000"/>
                </a:lnSpc>
              </a:pPr>
              <a:r>
                <a:rPr lang="en-US" sz="4800">
                  <a:latin typeface="Calibri"/>
                  <a:ea typeface="Calibri"/>
                  <a:cs typeface="Calibri"/>
                </a:rPr>
                <a:t>Propane Tank</a:t>
              </a:r>
            </a:p>
          </p:txBody>
        </p:sp>
        <p:sp>
          <p:nvSpPr>
            <p:cNvPr id="1033" name="TextBox 1032">
              <a:extLst>
                <a:ext uri="{FF2B5EF4-FFF2-40B4-BE49-F238E27FC236}">
                  <a16:creationId xmlns:a16="http://schemas.microsoft.com/office/drawing/2014/main" id="{A38E5A08-4458-30B6-CEBF-06DE287EB2D0}"/>
                </a:ext>
              </a:extLst>
            </p:cNvPr>
            <p:cNvSpPr txBox="1"/>
            <p:nvPr/>
          </p:nvSpPr>
          <p:spPr>
            <a:xfrm>
              <a:off x="17315967" y="36776363"/>
              <a:ext cx="3299553" cy="1152495"/>
            </a:xfrm>
            <a:prstGeom prst="rect">
              <a:avLst/>
            </a:prstGeom>
            <a:noFill/>
          </p:spPr>
          <p:txBody>
            <a:bodyPr wrap="square" lIns="91440" tIns="45720" rIns="91440" bIns="45720" rtlCol="0" anchor="t">
              <a:spAutoFit/>
            </a:bodyPr>
            <a:lstStyle/>
            <a:p>
              <a:pPr algn="ctr">
                <a:lnSpc>
                  <a:spcPts val="4000"/>
                </a:lnSpc>
              </a:pPr>
              <a:r>
                <a:rPr lang="en-US" sz="4800">
                  <a:latin typeface="Calibri"/>
                  <a:ea typeface="Calibri"/>
                  <a:cs typeface="Calibri"/>
                </a:rPr>
                <a:t>Air Tank and Compressor</a:t>
              </a:r>
            </a:p>
          </p:txBody>
        </p:sp>
        <p:sp>
          <p:nvSpPr>
            <p:cNvPr id="1043" name="TextBox 1042">
              <a:extLst>
                <a:ext uri="{FF2B5EF4-FFF2-40B4-BE49-F238E27FC236}">
                  <a16:creationId xmlns:a16="http://schemas.microsoft.com/office/drawing/2014/main" id="{2BA8FF39-2D76-90EA-2995-AD5081B95B43}"/>
                </a:ext>
              </a:extLst>
            </p:cNvPr>
            <p:cNvSpPr txBox="1"/>
            <p:nvPr/>
          </p:nvSpPr>
          <p:spPr>
            <a:xfrm>
              <a:off x="17296434" y="34479997"/>
              <a:ext cx="1490190" cy="1152495"/>
            </a:xfrm>
            <a:prstGeom prst="rect">
              <a:avLst/>
            </a:prstGeom>
            <a:noFill/>
          </p:spPr>
          <p:txBody>
            <a:bodyPr wrap="square" lIns="91440" tIns="45720" rIns="91440" bIns="45720" rtlCol="0" anchor="t">
              <a:spAutoFit/>
            </a:bodyPr>
            <a:lstStyle/>
            <a:p>
              <a:pPr algn="ctr">
                <a:lnSpc>
                  <a:spcPts val="4000"/>
                </a:lnSpc>
              </a:pPr>
              <a:r>
                <a:rPr lang="en-US" sz="4800">
                  <a:latin typeface="Calibri"/>
                  <a:ea typeface="Calibri"/>
                  <a:cs typeface="Calibri"/>
                </a:rPr>
                <a:t>Air Hose</a:t>
              </a:r>
            </a:p>
          </p:txBody>
        </p:sp>
        <p:sp>
          <p:nvSpPr>
            <p:cNvPr id="1044" name="TextBox 1043">
              <a:extLst>
                <a:ext uri="{FF2B5EF4-FFF2-40B4-BE49-F238E27FC236}">
                  <a16:creationId xmlns:a16="http://schemas.microsoft.com/office/drawing/2014/main" id="{FE18DD69-3387-1C18-EF75-3F05198140E6}"/>
                </a:ext>
              </a:extLst>
            </p:cNvPr>
            <p:cNvSpPr txBox="1"/>
            <p:nvPr/>
          </p:nvSpPr>
          <p:spPr>
            <a:xfrm>
              <a:off x="11594230" y="32929409"/>
              <a:ext cx="2287999" cy="1152495"/>
            </a:xfrm>
            <a:prstGeom prst="rect">
              <a:avLst/>
            </a:prstGeom>
            <a:noFill/>
          </p:spPr>
          <p:txBody>
            <a:bodyPr wrap="square" lIns="91440" tIns="45720" rIns="91440" bIns="45720" rtlCol="0" anchor="t">
              <a:spAutoFit/>
            </a:bodyPr>
            <a:lstStyle/>
            <a:p>
              <a:pPr>
                <a:lnSpc>
                  <a:spcPts val="4000"/>
                </a:lnSpc>
              </a:pPr>
              <a:r>
                <a:rPr lang="en-US" sz="4800">
                  <a:latin typeface="Calibri"/>
                  <a:ea typeface="Calibri"/>
                  <a:cs typeface="Calibri"/>
                </a:rPr>
                <a:t>Propane Hose</a:t>
              </a:r>
            </a:p>
          </p:txBody>
        </p:sp>
        <p:cxnSp>
          <p:nvCxnSpPr>
            <p:cNvPr id="33" name="Straight Arrow Connector 32">
              <a:extLst>
                <a:ext uri="{FF2B5EF4-FFF2-40B4-BE49-F238E27FC236}">
                  <a16:creationId xmlns:a16="http://schemas.microsoft.com/office/drawing/2014/main" id="{9409DDC6-1EEC-C45F-1D00-2ABE37BCAA30}"/>
                </a:ext>
              </a:extLst>
            </p:cNvPr>
            <p:cNvCxnSpPr>
              <a:cxnSpLocks/>
            </p:cNvCxnSpPr>
            <p:nvPr/>
          </p:nvCxnSpPr>
          <p:spPr>
            <a:xfrm>
              <a:off x="13051565" y="33577506"/>
              <a:ext cx="733306" cy="5369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34" name="Straight Arrow Connector 1033">
              <a:extLst>
                <a:ext uri="{FF2B5EF4-FFF2-40B4-BE49-F238E27FC236}">
                  <a16:creationId xmlns:a16="http://schemas.microsoft.com/office/drawing/2014/main" id="{F405E2AD-2BF8-32D1-77D2-4EF5D95AF9DB}"/>
                </a:ext>
              </a:extLst>
            </p:cNvPr>
            <p:cNvCxnSpPr>
              <a:cxnSpLocks/>
            </p:cNvCxnSpPr>
            <p:nvPr/>
          </p:nvCxnSpPr>
          <p:spPr>
            <a:xfrm flipV="1">
              <a:off x="11676129" y="35551546"/>
              <a:ext cx="306770" cy="16479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3" name="Straight Arrow Connector 1052">
              <a:extLst>
                <a:ext uri="{FF2B5EF4-FFF2-40B4-BE49-F238E27FC236}">
                  <a16:creationId xmlns:a16="http://schemas.microsoft.com/office/drawing/2014/main" id="{0B2B0C4E-0936-11DD-E30B-9D282E3C6431}"/>
                </a:ext>
              </a:extLst>
            </p:cNvPr>
            <p:cNvCxnSpPr>
              <a:cxnSpLocks/>
            </p:cNvCxnSpPr>
            <p:nvPr/>
          </p:nvCxnSpPr>
          <p:spPr>
            <a:xfrm flipH="1" flipV="1">
              <a:off x="12529007" y="35326472"/>
              <a:ext cx="1192682" cy="632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7" name="Straight Arrow Connector 1056">
              <a:extLst>
                <a:ext uri="{FF2B5EF4-FFF2-40B4-BE49-F238E27FC236}">
                  <a16:creationId xmlns:a16="http://schemas.microsoft.com/office/drawing/2014/main" id="{795FA503-9593-8BA1-904C-107D09432BB5}"/>
                </a:ext>
              </a:extLst>
            </p:cNvPr>
            <p:cNvCxnSpPr>
              <a:cxnSpLocks/>
              <a:stCxn id="1032" idx="1"/>
            </p:cNvCxnSpPr>
            <p:nvPr/>
          </p:nvCxnSpPr>
          <p:spPr>
            <a:xfrm flipH="1" flipV="1">
              <a:off x="12726058" y="36359675"/>
              <a:ext cx="809847" cy="9098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9" name="Straight Arrow Connector 1058">
              <a:extLst>
                <a:ext uri="{FF2B5EF4-FFF2-40B4-BE49-F238E27FC236}">
                  <a16:creationId xmlns:a16="http://schemas.microsoft.com/office/drawing/2014/main" id="{AADD4492-9D60-C35B-B5B4-187D00AC2216}"/>
                </a:ext>
              </a:extLst>
            </p:cNvPr>
            <p:cNvCxnSpPr>
              <a:cxnSpLocks/>
            </p:cNvCxnSpPr>
            <p:nvPr/>
          </p:nvCxnSpPr>
          <p:spPr>
            <a:xfrm flipV="1">
              <a:off x="19988408" y="33628664"/>
              <a:ext cx="0" cy="7739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62" name="Straight Arrow Connector 1061">
              <a:extLst>
                <a:ext uri="{FF2B5EF4-FFF2-40B4-BE49-F238E27FC236}">
                  <a16:creationId xmlns:a16="http://schemas.microsoft.com/office/drawing/2014/main" id="{9DA0F4E5-92FE-8293-AECB-5088A63A0BF9}"/>
                </a:ext>
              </a:extLst>
            </p:cNvPr>
            <p:cNvCxnSpPr>
              <a:cxnSpLocks/>
            </p:cNvCxnSpPr>
            <p:nvPr/>
          </p:nvCxnSpPr>
          <p:spPr>
            <a:xfrm flipH="1" flipV="1">
              <a:off x="17905281" y="33628664"/>
              <a:ext cx="136248" cy="7739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64" name="Straight Arrow Connector 1063">
              <a:extLst>
                <a:ext uri="{FF2B5EF4-FFF2-40B4-BE49-F238E27FC236}">
                  <a16:creationId xmlns:a16="http://schemas.microsoft.com/office/drawing/2014/main" id="{AF6E9DC0-80A7-3C09-52AD-B457647229AD}"/>
                </a:ext>
              </a:extLst>
            </p:cNvPr>
            <p:cNvCxnSpPr>
              <a:cxnSpLocks/>
            </p:cNvCxnSpPr>
            <p:nvPr/>
          </p:nvCxnSpPr>
          <p:spPr>
            <a:xfrm>
              <a:off x="18231166" y="32501207"/>
              <a:ext cx="788983" cy="342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70" name="Straight Arrow Connector 1069">
              <a:extLst>
                <a:ext uri="{FF2B5EF4-FFF2-40B4-BE49-F238E27FC236}">
                  <a16:creationId xmlns:a16="http://schemas.microsoft.com/office/drawing/2014/main" id="{B3D17163-8493-63ED-BCBB-879ADD7B11CF}"/>
                </a:ext>
              </a:extLst>
            </p:cNvPr>
            <p:cNvCxnSpPr>
              <a:cxnSpLocks/>
            </p:cNvCxnSpPr>
            <p:nvPr/>
          </p:nvCxnSpPr>
          <p:spPr>
            <a:xfrm flipV="1">
              <a:off x="19842785" y="36217135"/>
              <a:ext cx="884291" cy="5592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9" name="Rectangle: Rounded Corners 1">
            <a:extLst>
              <a:ext uri="{FF2B5EF4-FFF2-40B4-BE49-F238E27FC236}">
                <a16:creationId xmlns:a16="http://schemas.microsoft.com/office/drawing/2014/main" id="{99D20580-6119-EEE8-ACEB-8384E4A70EEA}"/>
              </a:ext>
            </a:extLst>
          </p:cNvPr>
          <p:cNvSpPr/>
          <p:nvPr/>
        </p:nvSpPr>
        <p:spPr>
          <a:xfrm>
            <a:off x="34962979" y="32678418"/>
            <a:ext cx="7813089" cy="1240806"/>
          </a:xfrm>
          <a:custGeom>
            <a:avLst/>
            <a:gdLst>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374092 w 12860709"/>
              <a:gd name="connsiteY6" fmla="*/ 1199513 h 1199513"/>
              <a:gd name="connsiteX7" fmla="*/ 0 w 12860709"/>
              <a:gd name="connsiteY7" fmla="*/ 825421 h 1199513"/>
              <a:gd name="connsiteX8" fmla="*/ 0 w 12860709"/>
              <a:gd name="connsiteY8" fmla="*/ 374092 h 1199513"/>
              <a:gd name="connsiteX0" fmla="*/ 0 w 12860709"/>
              <a:gd name="connsiteY0" fmla="*/ 374092 h 1202988"/>
              <a:gd name="connsiteX1" fmla="*/ 374092 w 12860709"/>
              <a:gd name="connsiteY1" fmla="*/ 0 h 1202988"/>
              <a:gd name="connsiteX2" fmla="*/ 12486617 w 12860709"/>
              <a:gd name="connsiteY2" fmla="*/ 0 h 1202988"/>
              <a:gd name="connsiteX3" fmla="*/ 12860709 w 12860709"/>
              <a:gd name="connsiteY3" fmla="*/ 374092 h 1202988"/>
              <a:gd name="connsiteX4" fmla="*/ 12860709 w 12860709"/>
              <a:gd name="connsiteY4" fmla="*/ 825421 h 1202988"/>
              <a:gd name="connsiteX5" fmla="*/ 12486617 w 12860709"/>
              <a:gd name="connsiteY5" fmla="*/ 1199513 h 1202988"/>
              <a:gd name="connsiteX6" fmla="*/ 374092 w 12860709"/>
              <a:gd name="connsiteY6" fmla="*/ 1199513 h 1202988"/>
              <a:gd name="connsiteX7" fmla="*/ 0 w 12860709"/>
              <a:gd name="connsiteY7" fmla="*/ 1034742 h 1202988"/>
              <a:gd name="connsiteX8" fmla="*/ 0 w 12860709"/>
              <a:gd name="connsiteY8" fmla="*/ 374092 h 1202988"/>
              <a:gd name="connsiteX0" fmla="*/ 3 w 12860712"/>
              <a:gd name="connsiteY0" fmla="*/ 374092 h 1199513"/>
              <a:gd name="connsiteX1" fmla="*/ 374095 w 12860712"/>
              <a:gd name="connsiteY1" fmla="*/ 0 h 1199513"/>
              <a:gd name="connsiteX2" fmla="*/ 12486620 w 12860712"/>
              <a:gd name="connsiteY2" fmla="*/ 0 h 1199513"/>
              <a:gd name="connsiteX3" fmla="*/ 12860712 w 12860712"/>
              <a:gd name="connsiteY3" fmla="*/ 374092 h 1199513"/>
              <a:gd name="connsiteX4" fmla="*/ 12860712 w 12860712"/>
              <a:gd name="connsiteY4" fmla="*/ 825421 h 1199513"/>
              <a:gd name="connsiteX5" fmla="*/ 12486620 w 12860712"/>
              <a:gd name="connsiteY5" fmla="*/ 1199513 h 1199513"/>
              <a:gd name="connsiteX6" fmla="*/ 203334 w 12860712"/>
              <a:gd name="connsiteY6" fmla="*/ 1194005 h 1199513"/>
              <a:gd name="connsiteX7" fmla="*/ 3 w 12860712"/>
              <a:gd name="connsiteY7" fmla="*/ 1034742 h 1199513"/>
              <a:gd name="connsiteX8" fmla="*/ 3 w 12860712"/>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36382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0 w 12860709"/>
              <a:gd name="connsiteY7" fmla="*/ 1034742 h 1199513"/>
              <a:gd name="connsiteX8" fmla="*/ 0 w 12860709"/>
              <a:gd name="connsiteY8" fmla="*/ 374092 h 1199513"/>
              <a:gd name="connsiteX0" fmla="*/ 0 w 12860709"/>
              <a:gd name="connsiteY0" fmla="*/ 374092 h 1199513"/>
              <a:gd name="connsiteX1" fmla="*/ 374092 w 12860709"/>
              <a:gd name="connsiteY1" fmla="*/ 0 h 1199513"/>
              <a:gd name="connsiteX2" fmla="*/ 12486617 w 12860709"/>
              <a:gd name="connsiteY2" fmla="*/ 0 h 1199513"/>
              <a:gd name="connsiteX3" fmla="*/ 12860709 w 12860709"/>
              <a:gd name="connsiteY3" fmla="*/ 374092 h 1199513"/>
              <a:gd name="connsiteX4" fmla="*/ 12860709 w 12860709"/>
              <a:gd name="connsiteY4" fmla="*/ 825421 h 1199513"/>
              <a:gd name="connsiteX5" fmla="*/ 12486617 w 12860709"/>
              <a:gd name="connsiteY5" fmla="*/ 1199513 h 1199513"/>
              <a:gd name="connsiteX6" fmla="*/ 241891 w 12860709"/>
              <a:gd name="connsiteY6" fmla="*/ 1194005 h 1199513"/>
              <a:gd name="connsiteX7" fmla="*/ 5508 w 12860709"/>
              <a:gd name="connsiteY7" fmla="*/ 1012708 h 1199513"/>
              <a:gd name="connsiteX8" fmla="*/ 0 w 12860709"/>
              <a:gd name="connsiteY8" fmla="*/ 374092 h 1199513"/>
              <a:gd name="connsiteX0" fmla="*/ 0 w 12866250"/>
              <a:gd name="connsiteY0" fmla="*/ 374092 h 1200615"/>
              <a:gd name="connsiteX1" fmla="*/ 374092 w 12866250"/>
              <a:gd name="connsiteY1" fmla="*/ 0 h 1200615"/>
              <a:gd name="connsiteX2" fmla="*/ 12486617 w 12866250"/>
              <a:gd name="connsiteY2" fmla="*/ 0 h 1200615"/>
              <a:gd name="connsiteX3" fmla="*/ 12860709 w 12866250"/>
              <a:gd name="connsiteY3" fmla="*/ 374092 h 1200615"/>
              <a:gd name="connsiteX4" fmla="*/ 12866250 w 12866250"/>
              <a:gd name="connsiteY4" fmla="*/ 1019385 h 1200615"/>
              <a:gd name="connsiteX5" fmla="*/ 12486617 w 12866250"/>
              <a:gd name="connsiteY5" fmla="*/ 1199513 h 1200615"/>
              <a:gd name="connsiteX6" fmla="*/ 241891 w 12866250"/>
              <a:gd name="connsiteY6" fmla="*/ 1194005 h 1200615"/>
              <a:gd name="connsiteX7" fmla="*/ 5508 w 12866250"/>
              <a:gd name="connsiteY7" fmla="*/ 1012708 h 1200615"/>
              <a:gd name="connsiteX8" fmla="*/ 0 w 12866250"/>
              <a:gd name="connsiteY8" fmla="*/ 374092 h 1200615"/>
              <a:gd name="connsiteX0" fmla="*/ 0 w 12866324"/>
              <a:gd name="connsiteY0" fmla="*/ 374092 h 1200615"/>
              <a:gd name="connsiteX1" fmla="*/ 374092 w 12866324"/>
              <a:gd name="connsiteY1" fmla="*/ 0 h 1200615"/>
              <a:gd name="connsiteX2" fmla="*/ 12486617 w 12866324"/>
              <a:gd name="connsiteY2" fmla="*/ 0 h 1200615"/>
              <a:gd name="connsiteX3" fmla="*/ 12860709 w 12866324"/>
              <a:gd name="connsiteY3" fmla="*/ 374092 h 1200615"/>
              <a:gd name="connsiteX4" fmla="*/ 12866250 w 12866324"/>
              <a:gd name="connsiteY4" fmla="*/ 1019385 h 1200615"/>
              <a:gd name="connsiteX5" fmla="*/ 12669497 w 12866324"/>
              <a:gd name="connsiteY5" fmla="*/ 1199513 h 1200615"/>
              <a:gd name="connsiteX6" fmla="*/ 241891 w 12866324"/>
              <a:gd name="connsiteY6" fmla="*/ 1194005 h 1200615"/>
              <a:gd name="connsiteX7" fmla="*/ 5508 w 12866324"/>
              <a:gd name="connsiteY7" fmla="*/ 1012708 h 1200615"/>
              <a:gd name="connsiteX8" fmla="*/ 0 w 1286632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45511 w 12869944"/>
              <a:gd name="connsiteY6" fmla="*/ 1194005 h 1200615"/>
              <a:gd name="connsiteX7" fmla="*/ 0 w 12869944"/>
              <a:gd name="connsiteY7" fmla="*/ 1007869 h 1200615"/>
              <a:gd name="connsiteX8" fmla="*/ 3620 w 1286994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45511 w 12869944"/>
              <a:gd name="connsiteY6" fmla="*/ 1194005 h 1200615"/>
              <a:gd name="connsiteX7" fmla="*/ 0 w 12869944"/>
              <a:gd name="connsiteY7" fmla="*/ 1003031 h 1200615"/>
              <a:gd name="connsiteX8" fmla="*/ 3620 w 12869944"/>
              <a:gd name="connsiteY8" fmla="*/ 374092 h 1200615"/>
              <a:gd name="connsiteX0" fmla="*/ 3620 w 12869944"/>
              <a:gd name="connsiteY0" fmla="*/ 374092 h 1200615"/>
              <a:gd name="connsiteX1" fmla="*/ 377712 w 12869944"/>
              <a:gd name="connsiteY1" fmla="*/ 0 h 1200615"/>
              <a:gd name="connsiteX2" fmla="*/ 12490237 w 12869944"/>
              <a:gd name="connsiteY2" fmla="*/ 0 h 1200615"/>
              <a:gd name="connsiteX3" fmla="*/ 12864329 w 12869944"/>
              <a:gd name="connsiteY3" fmla="*/ 374092 h 1200615"/>
              <a:gd name="connsiteX4" fmla="*/ 12869870 w 12869944"/>
              <a:gd name="connsiteY4" fmla="*/ 1019385 h 1200615"/>
              <a:gd name="connsiteX5" fmla="*/ 12673117 w 12869944"/>
              <a:gd name="connsiteY5" fmla="*/ 1199513 h 1200615"/>
              <a:gd name="connsiteX6" fmla="*/ 227255 w 12869944"/>
              <a:gd name="connsiteY6" fmla="*/ 1194005 h 1200615"/>
              <a:gd name="connsiteX7" fmla="*/ 0 w 12869944"/>
              <a:gd name="connsiteY7" fmla="*/ 1003031 h 1200615"/>
              <a:gd name="connsiteX8" fmla="*/ 3620 w 12869944"/>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23902 w 12866591"/>
              <a:gd name="connsiteY6" fmla="*/ 1194005 h 1200615"/>
              <a:gd name="connsiteX7" fmla="*/ 1212 w 12866591"/>
              <a:gd name="connsiteY7" fmla="*/ 998193 h 1200615"/>
              <a:gd name="connsiteX8" fmla="*/ 267 w 12866591"/>
              <a:gd name="connsiteY8" fmla="*/ 374092 h 1200615"/>
              <a:gd name="connsiteX0" fmla="*/ 267 w 12866591"/>
              <a:gd name="connsiteY0" fmla="*/ 374092 h 1200615"/>
              <a:gd name="connsiteX1" fmla="*/ 374359 w 12866591"/>
              <a:gd name="connsiteY1" fmla="*/ 0 h 1200615"/>
              <a:gd name="connsiteX2" fmla="*/ 12486884 w 12866591"/>
              <a:gd name="connsiteY2" fmla="*/ 0 h 1200615"/>
              <a:gd name="connsiteX3" fmla="*/ 12860976 w 12866591"/>
              <a:gd name="connsiteY3" fmla="*/ 374092 h 1200615"/>
              <a:gd name="connsiteX4" fmla="*/ 12866517 w 12866591"/>
              <a:gd name="connsiteY4" fmla="*/ 1019385 h 1200615"/>
              <a:gd name="connsiteX5" fmla="*/ 12669764 w 12866591"/>
              <a:gd name="connsiteY5" fmla="*/ 1199513 h 1200615"/>
              <a:gd name="connsiteX6" fmla="*/ 205647 w 12866591"/>
              <a:gd name="connsiteY6" fmla="*/ 1194005 h 1200615"/>
              <a:gd name="connsiteX7" fmla="*/ 1212 w 12866591"/>
              <a:gd name="connsiteY7" fmla="*/ 998193 h 1200615"/>
              <a:gd name="connsiteX8" fmla="*/ 267 w 12866591"/>
              <a:gd name="connsiteY8" fmla="*/ 374092 h 12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6591" h="1200615">
                <a:moveTo>
                  <a:pt x="267" y="374092"/>
                </a:moveTo>
                <a:cubicBezTo>
                  <a:pt x="267" y="167487"/>
                  <a:pt x="167754" y="0"/>
                  <a:pt x="374359" y="0"/>
                </a:cubicBezTo>
                <a:lnTo>
                  <a:pt x="12486884" y="0"/>
                </a:lnTo>
                <a:cubicBezTo>
                  <a:pt x="12693489" y="0"/>
                  <a:pt x="12860976" y="167487"/>
                  <a:pt x="12860976" y="374092"/>
                </a:cubicBezTo>
                <a:lnTo>
                  <a:pt x="12866517" y="1019385"/>
                </a:lnTo>
                <a:cubicBezTo>
                  <a:pt x="12866517" y="1225990"/>
                  <a:pt x="12876369" y="1199513"/>
                  <a:pt x="12669764" y="1199513"/>
                </a:cubicBezTo>
                <a:lnTo>
                  <a:pt x="205647" y="1194005"/>
                </a:lnTo>
                <a:cubicBezTo>
                  <a:pt x="-958" y="1194005"/>
                  <a:pt x="1212" y="1204798"/>
                  <a:pt x="1212" y="998193"/>
                </a:cubicBezTo>
                <a:cubicBezTo>
                  <a:pt x="2419" y="786934"/>
                  <a:pt x="-940" y="585351"/>
                  <a:pt x="267" y="374092"/>
                </a:cubicBezTo>
                <a:close/>
              </a:path>
            </a:pathLst>
          </a:cu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solidFill>
                  <a:schemeClr val="accent1"/>
                </a:solidFill>
                <a:latin typeface="Calibri" panose="020F0502020204030204" pitchFamily="34" charset="0"/>
                <a:ea typeface="Calibri" panose="020F0502020204030204" pitchFamily="34" charset="0"/>
                <a:cs typeface="Calibri" panose="020F0502020204030204" pitchFamily="34" charset="0"/>
              </a:rPr>
              <a:t>Acknowledgements </a:t>
            </a:r>
            <a:endParaRPr lang="en-US">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86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20" grpId="0" animBg="1"/>
      <p:bldP spid="24" grpId="0" animBg="1"/>
      <p:bldP spid="30" grpId="0"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9828158C43F49BBFDABE3608B1E19" ma:contentTypeVersion="14" ma:contentTypeDescription="Create a new document." ma:contentTypeScope="" ma:versionID="adccd88589792ceacf077af885d54fd6">
  <xsd:schema xmlns:xsd="http://www.w3.org/2001/XMLSchema" xmlns:xs="http://www.w3.org/2001/XMLSchema" xmlns:p="http://schemas.microsoft.com/office/2006/metadata/properties" xmlns:ns2="9f58b976-a711-4b2a-931a-3d153d6a32ed" xmlns:ns3="80f6faa1-d36f-441d-ae75-4a271adf3527" targetNamespace="http://schemas.microsoft.com/office/2006/metadata/properties" ma:root="true" ma:fieldsID="fedf3f405ae49cfdfc46510ec426f8cb" ns2:_="" ns3:_="">
    <xsd:import namespace="9f58b976-a711-4b2a-931a-3d153d6a32ed"/>
    <xsd:import namespace="80f6faa1-d36f-441d-ae75-4a271adf35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8b976-a711-4b2a-931a-3d153d6a3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6faa1-d36f-441d-ae75-4a271adf352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9940ab-9e81-440f-b87f-00e78256a727}" ma:internalName="TaxCatchAll" ma:showField="CatchAllData" ma:web="80f6faa1-d36f-441d-ae75-4a271adf3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f6faa1-d36f-441d-ae75-4a271adf3527" xsi:nil="true"/>
    <lcf76f155ced4ddcb4097134ff3c332f xmlns="9f58b976-a711-4b2a-931a-3d153d6a3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E6F223-55D3-4016-AA6B-FCB25FAA5EC5}">
  <ds:schemaRefs>
    <ds:schemaRef ds:uri="80f6faa1-d36f-441d-ae75-4a271adf3527"/>
    <ds:schemaRef ds:uri="9f58b976-a711-4b2a-931a-3d153d6a32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39CE9A-12CC-49ED-940F-2EE8B24209DC}">
  <ds:schemaRefs>
    <ds:schemaRef ds:uri="http://schemas.microsoft.com/sharepoint/v3/contenttype/forms"/>
  </ds:schemaRefs>
</ds:datastoreItem>
</file>

<file path=customXml/itemProps3.xml><?xml version="1.0" encoding="utf-8"?>
<ds:datastoreItem xmlns:ds="http://schemas.openxmlformats.org/officeDocument/2006/customXml" ds:itemID="{84F5DAA0-E4CA-482C-B417-E6A9D095113B}">
  <ds:schemaRefs>
    <ds:schemaRef ds:uri="80f6faa1-d36f-441d-ae75-4a271adf3527"/>
    <ds:schemaRef ds:uri="9f58b976-a711-4b2a-931a-3d153d6a32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revision>3</cp:revision>
  <dcterms:created xsi:type="dcterms:W3CDTF">2007-04-04T14:17:42Z</dcterms:created>
  <dcterms:modified xsi:type="dcterms:W3CDTF">2026-04-24T04:02:39Z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0x010100EC19828158C43F49BBFDABE3608B1E19</vt:lpwstr>
  </property>
  <property fmtid="{D5CDD505-2E9C-101B-9397-08002B2CF9AE}" pid="3" name="MediaServiceImageTags">
    <vt:lpwstr/>
  </property>
</Properties>
</file>