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7" roundtripDataSignature="AMtx7minYRPOGkNZSaEtEhP+Cz3LgYrn9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p1:notes"/>
          <p:cNvSpPr/>
          <p:nvPr>
            <p:ph idx="2"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p1:notes"/>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8.png"/><Relationship Id="rId9"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3.png"/><Relationship Id="rId7" Type="http://schemas.openxmlformats.org/officeDocument/2006/relationships/image" Target="../media/image2.png"/><Relationship Id="rId8"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pic>
        <p:nvPicPr>
          <p:cNvPr id="50" name="Google Shape;50;p1" title="Screen Shot 2026-03-31 at 11.55.00 AM.png"/>
          <p:cNvPicPr preferRelativeResize="0"/>
          <p:nvPr/>
        </p:nvPicPr>
        <p:blipFill>
          <a:blip r:embed="rId3">
            <a:alphaModFix/>
          </a:blip>
          <a:stretch>
            <a:fillRect/>
          </a:stretch>
        </p:blipFill>
        <p:spPr>
          <a:xfrm flipH="1" rot="-5400000">
            <a:off x="21278850" y="-1486575"/>
            <a:ext cx="1143000" cy="19545300"/>
          </a:xfrm>
          <a:prstGeom prst="rect">
            <a:avLst/>
          </a:prstGeom>
          <a:noFill/>
          <a:ln>
            <a:noFill/>
          </a:ln>
        </p:spPr>
      </p:pic>
      <p:cxnSp>
        <p:nvCxnSpPr>
          <p:cNvPr id="51" name="Google Shape;51;p1"/>
          <p:cNvCxnSpPr/>
          <p:nvPr/>
        </p:nvCxnSpPr>
        <p:spPr>
          <a:xfrm flipH="1" rot="10800000">
            <a:off x="12078924" y="8821775"/>
            <a:ext cx="19536600" cy="10500"/>
          </a:xfrm>
          <a:prstGeom prst="straightConnector1">
            <a:avLst/>
          </a:prstGeom>
          <a:noFill/>
          <a:ln cap="flat" cmpd="sng" w="76200">
            <a:solidFill>
              <a:schemeClr val="dk2"/>
            </a:solidFill>
            <a:prstDash val="solid"/>
            <a:round/>
            <a:headEnd len="med" w="med" type="none"/>
            <a:tailEnd len="med" w="med" type="none"/>
          </a:ln>
        </p:spPr>
      </p:cxnSp>
      <p:sp>
        <p:nvSpPr>
          <p:cNvPr id="52" name="Google Shape;52;p1"/>
          <p:cNvSpPr txBox="1"/>
          <p:nvPr/>
        </p:nvSpPr>
        <p:spPr>
          <a:xfrm>
            <a:off x="12115800" y="7712075"/>
            <a:ext cx="19527000" cy="27632100"/>
          </a:xfrm>
          <a:prstGeom prst="rect">
            <a:avLst/>
          </a:prstGeom>
          <a:noFill/>
          <a:ln cap="flat" cmpd="sng" w="7620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1000"/>
              </a:spcBef>
              <a:spcAft>
                <a:spcPts val="0"/>
              </a:spcAft>
              <a:buNone/>
            </a:pPr>
            <a:r>
              <a:rPr b="1" lang="en-US" sz="5800" u="sng">
                <a:solidFill>
                  <a:schemeClr val="accent1"/>
                </a:solidFill>
                <a:latin typeface="Calibri"/>
                <a:ea typeface="Calibri"/>
                <a:cs typeface="Calibri"/>
                <a:sym typeface="Calibri"/>
                <a:extLst>
                  <a:ext uri="http://customooxmlschemas.google.com/">
                    <go:slidesCustomData xmlns:go="http://customooxmlschemas.google.com/" textRoundtripDataId="0"/>
                  </a:ext>
                </a:extLst>
              </a:rPr>
              <a:t>Results</a:t>
            </a:r>
            <a:endParaRPr sz="2000">
              <a:solidFill>
                <a:schemeClr val="dk1"/>
              </a:solidFill>
              <a:latin typeface="Calibri"/>
              <a:ea typeface="Calibri"/>
              <a:cs typeface="Calibri"/>
              <a:sym typeface="Calibri"/>
            </a:endParaRPr>
          </a:p>
          <a:p>
            <a:pPr indent="457200" lvl="0" marL="0" rtl="0" algn="l">
              <a:spcBef>
                <a:spcPts val="1000"/>
              </a:spcBef>
              <a:spcAft>
                <a:spcPts val="0"/>
              </a:spcAft>
              <a:buNone/>
            </a:pPr>
            <a:r>
              <a:t/>
            </a:r>
            <a:endParaRPr sz="700">
              <a:solidFill>
                <a:schemeClr val="dk1"/>
              </a:solidFill>
              <a:latin typeface="Calibri"/>
              <a:ea typeface="Calibri"/>
              <a:cs typeface="Calibri"/>
              <a:sym typeface="Calibri"/>
            </a:endParaRPr>
          </a:p>
          <a:p>
            <a:pPr indent="0" lvl="0" marL="137160" marR="18288" rtl="0" algn="l">
              <a:spcBef>
                <a:spcPts val="1000"/>
              </a:spcBef>
              <a:spcAft>
                <a:spcPts val="0"/>
              </a:spcAft>
              <a:buNone/>
            </a:pPr>
            <a:r>
              <a:rPr lang="en-US" sz="4800">
                <a:solidFill>
                  <a:schemeClr val="dk1"/>
                </a:solidFill>
                <a:latin typeface="Calibri"/>
                <a:ea typeface="Calibri"/>
                <a:cs typeface="Calibri"/>
                <a:sym typeface="Calibri"/>
              </a:rPr>
              <a:t>After running our data through the pipeline, we were left with 178 candidate sources from 27 observations. This list was further refined by removing false positives, such as any sources with large errors or low photon counts. </a:t>
            </a:r>
            <a:endParaRPr sz="4800">
              <a:solidFill>
                <a:schemeClr val="dk1"/>
              </a:solidFill>
              <a:latin typeface="Calibri"/>
              <a:ea typeface="Calibri"/>
              <a:cs typeface="Calibri"/>
              <a:sym typeface="Calibri"/>
            </a:endParaRPr>
          </a:p>
          <a:p>
            <a:pPr indent="0" lvl="0" marL="137160" marR="18288" rtl="0" algn="l">
              <a:spcBef>
                <a:spcPts val="1000"/>
              </a:spcBef>
              <a:spcAft>
                <a:spcPts val="1000"/>
              </a:spcAft>
              <a:buNone/>
            </a:pPr>
            <a:r>
              <a:rPr lang="en-US" sz="4800">
                <a:solidFill>
                  <a:schemeClr val="dk1"/>
                </a:solidFill>
                <a:latin typeface="Calibri"/>
                <a:ea typeface="Calibri"/>
                <a:cs typeface="Calibri"/>
                <a:sym typeface="Calibri"/>
              </a:rPr>
              <a:t>From here, we arrive at a final list of 42 variable sources across 17 observations. Of these sources, 18 were transient, 6 were periodic, and the last 18 appeared to be longer-term sources that could not be identified.</a:t>
            </a:r>
            <a:endParaRPr sz="4800">
              <a:solidFill>
                <a:schemeClr val="dk1"/>
              </a:solidFill>
              <a:latin typeface="Calibri"/>
              <a:ea typeface="Calibri"/>
              <a:cs typeface="Calibri"/>
              <a:sym typeface="Calibri"/>
            </a:endParaRPr>
          </a:p>
        </p:txBody>
      </p:sp>
      <p:pic>
        <p:nvPicPr>
          <p:cNvPr id="53" name="Google Shape;53;p1" title="21076_id_47.png"/>
          <p:cNvPicPr preferRelativeResize="0"/>
          <p:nvPr/>
        </p:nvPicPr>
        <p:blipFill rotWithShape="1">
          <a:blip r:embed="rId4">
            <a:alphaModFix/>
          </a:blip>
          <a:srcRect b="6663" l="12684" r="10066" t="32260"/>
          <a:stretch/>
        </p:blipFill>
        <p:spPr>
          <a:xfrm>
            <a:off x="23778074" y="21198250"/>
            <a:ext cx="6704951" cy="5048976"/>
          </a:xfrm>
          <a:prstGeom prst="rect">
            <a:avLst/>
          </a:prstGeom>
          <a:noFill/>
          <a:ln>
            <a:noFill/>
          </a:ln>
        </p:spPr>
      </p:pic>
      <p:pic>
        <p:nvPicPr>
          <p:cNvPr id="54" name="Google Shape;54;p1" title="Screen Shot 2026-04-14 at 12.13.09 PM.png"/>
          <p:cNvPicPr preferRelativeResize="0"/>
          <p:nvPr/>
        </p:nvPicPr>
        <p:blipFill rotWithShape="1">
          <a:blip r:embed="rId5">
            <a:alphaModFix/>
          </a:blip>
          <a:srcRect b="9979" l="13818" r="10677" t="9154"/>
          <a:stretch/>
        </p:blipFill>
        <p:spPr>
          <a:xfrm>
            <a:off x="23687153" y="28369746"/>
            <a:ext cx="6841676" cy="5048975"/>
          </a:xfrm>
          <a:prstGeom prst="rect">
            <a:avLst/>
          </a:prstGeom>
          <a:noFill/>
          <a:ln>
            <a:noFill/>
          </a:ln>
        </p:spPr>
      </p:pic>
      <p:pic>
        <p:nvPicPr>
          <p:cNvPr id="55" name="Google Shape;55;p1" title="Screen Shot 2026-03-31 at 11.52.16 AM.png"/>
          <p:cNvPicPr preferRelativeResize="0"/>
          <p:nvPr/>
        </p:nvPicPr>
        <p:blipFill>
          <a:blip r:embed="rId6">
            <a:alphaModFix/>
          </a:blip>
          <a:stretch>
            <a:fillRect/>
          </a:stretch>
        </p:blipFill>
        <p:spPr>
          <a:xfrm>
            <a:off x="32031000" y="21087900"/>
            <a:ext cx="10280100" cy="1143000"/>
          </a:xfrm>
          <a:prstGeom prst="rect">
            <a:avLst/>
          </a:prstGeom>
          <a:noFill/>
          <a:ln>
            <a:noFill/>
          </a:ln>
        </p:spPr>
      </p:pic>
      <p:pic>
        <p:nvPicPr>
          <p:cNvPr id="56" name="Google Shape;56;p1" title="Screen Shot 2026-03-31 at 11.52.16 AM.png"/>
          <p:cNvPicPr preferRelativeResize="0"/>
          <p:nvPr/>
        </p:nvPicPr>
        <p:blipFill>
          <a:blip r:embed="rId6">
            <a:alphaModFix/>
          </a:blip>
          <a:stretch>
            <a:fillRect/>
          </a:stretch>
        </p:blipFill>
        <p:spPr>
          <a:xfrm>
            <a:off x="32031000" y="7714575"/>
            <a:ext cx="10280100" cy="1143000"/>
          </a:xfrm>
          <a:prstGeom prst="rect">
            <a:avLst/>
          </a:prstGeom>
          <a:noFill/>
          <a:ln>
            <a:noFill/>
          </a:ln>
        </p:spPr>
      </p:pic>
      <p:pic>
        <p:nvPicPr>
          <p:cNvPr id="57" name="Google Shape;57;p1" title="Screen Shot 2026-03-31 at 11.45.23 AM.png"/>
          <p:cNvPicPr preferRelativeResize="0"/>
          <p:nvPr/>
        </p:nvPicPr>
        <p:blipFill>
          <a:blip r:embed="rId7">
            <a:alphaModFix/>
          </a:blip>
          <a:stretch>
            <a:fillRect/>
          </a:stretch>
        </p:blipFill>
        <p:spPr>
          <a:xfrm>
            <a:off x="1429250" y="21087900"/>
            <a:ext cx="10280100" cy="1143000"/>
          </a:xfrm>
          <a:prstGeom prst="rect">
            <a:avLst/>
          </a:prstGeom>
          <a:noFill/>
          <a:ln>
            <a:noFill/>
          </a:ln>
        </p:spPr>
      </p:pic>
      <p:pic>
        <p:nvPicPr>
          <p:cNvPr id="58" name="Google Shape;58;p1" title="Screen Shot 2026-03-31 at 11.45.23 AM.png"/>
          <p:cNvPicPr preferRelativeResize="0"/>
          <p:nvPr/>
        </p:nvPicPr>
        <p:blipFill>
          <a:blip r:embed="rId7">
            <a:alphaModFix/>
          </a:blip>
          <a:stretch>
            <a:fillRect/>
          </a:stretch>
        </p:blipFill>
        <p:spPr>
          <a:xfrm>
            <a:off x="1429250" y="7676475"/>
            <a:ext cx="10280100" cy="1143000"/>
          </a:xfrm>
          <a:prstGeom prst="rect">
            <a:avLst/>
          </a:prstGeom>
          <a:noFill/>
          <a:ln>
            <a:noFill/>
          </a:ln>
        </p:spPr>
      </p:pic>
      <p:sp>
        <p:nvSpPr>
          <p:cNvPr id="59" name="Google Shape;59;p1"/>
          <p:cNvSpPr txBox="1"/>
          <p:nvPr/>
        </p:nvSpPr>
        <p:spPr>
          <a:xfrm>
            <a:off x="9296400" y="1410538"/>
            <a:ext cx="27352200" cy="4831500"/>
          </a:xfrm>
          <a:prstGeom prst="rect">
            <a:avLst/>
          </a:prstGeom>
          <a:noFill/>
          <a:ln>
            <a:noFill/>
          </a:ln>
        </p:spPr>
        <p:txBody>
          <a:bodyPr anchorCtr="0" anchor="t" bIns="44825" lIns="89675" spcFirstLastPara="1" rIns="89675" wrap="square" tIns="44825">
            <a:spAutoFit/>
          </a:bodyPr>
          <a:lstStyle/>
          <a:p>
            <a:pPr indent="0" lvl="0" marL="0" marR="0" rtl="0" algn="ctr">
              <a:lnSpc>
                <a:spcPct val="100000"/>
              </a:lnSpc>
              <a:spcBef>
                <a:spcPts val="0"/>
              </a:spcBef>
              <a:spcAft>
                <a:spcPts val="0"/>
              </a:spcAft>
              <a:buClr>
                <a:srgbClr val="000000"/>
              </a:buClr>
              <a:buSzPts val="8000"/>
              <a:buFont typeface="Arial"/>
              <a:buNone/>
            </a:pPr>
            <a:r>
              <a:rPr b="1" lang="en-US" sz="8000">
                <a:solidFill>
                  <a:schemeClr val="dk1"/>
                </a:solidFill>
                <a:latin typeface="Calibri"/>
                <a:ea typeface="Calibri"/>
                <a:cs typeface="Calibri"/>
                <a:sym typeface="Calibri"/>
              </a:rPr>
              <a:t>Automation of Data Analysis of The Chandra M87 Data</a:t>
            </a:r>
            <a:endParaRPr i="0" sz="14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6600"/>
              <a:buFont typeface="Arial"/>
              <a:buNone/>
            </a:pPr>
            <a:r>
              <a:rPr b="1" lang="en-US" sz="6600">
                <a:solidFill>
                  <a:schemeClr val="dk1"/>
                </a:solidFill>
                <a:latin typeface="Calibri"/>
                <a:ea typeface="Calibri"/>
                <a:cs typeface="Calibri"/>
                <a:sym typeface="Calibri"/>
              </a:rPr>
              <a:t>Jack Becker, Kylee Fout</a:t>
            </a:r>
            <a:endParaRPr i="0" sz="14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5400"/>
              <a:buFont typeface="Arial"/>
              <a:buNone/>
            </a:pPr>
            <a:r>
              <a:rPr b="1" i="0" lang="en-US" sz="5400" u="none" cap="none" strike="noStrike">
                <a:solidFill>
                  <a:schemeClr val="dk1"/>
                </a:solidFill>
                <a:latin typeface="Calibri"/>
                <a:ea typeface="Calibri"/>
                <a:cs typeface="Calibri"/>
                <a:sym typeface="Calibri"/>
              </a:rPr>
              <a:t>Faculty Advisor: </a:t>
            </a:r>
            <a:r>
              <a:rPr b="1" lang="en-US" sz="5400">
                <a:solidFill>
                  <a:schemeClr val="dk1"/>
                </a:solidFill>
                <a:latin typeface="Calibri"/>
                <a:ea typeface="Calibri"/>
                <a:cs typeface="Calibri"/>
                <a:sym typeface="Calibri"/>
              </a:rPr>
              <a:t>Dr. Eric Perlman, Dept. of Aerospace Physics And Space Sciences, </a:t>
            </a:r>
            <a:r>
              <a:rPr b="1" i="0" lang="en-US" sz="5400" u="none" cap="none" strike="noStrike">
                <a:solidFill>
                  <a:schemeClr val="dk1"/>
                </a:solidFill>
                <a:latin typeface="Calibri"/>
                <a:ea typeface="Calibri"/>
                <a:cs typeface="Calibri"/>
                <a:sym typeface="Calibri"/>
              </a:rPr>
              <a:t>Florida Institute of</a:t>
            </a:r>
            <a:r>
              <a:rPr b="1" lang="en-US" sz="5400">
                <a:solidFill>
                  <a:schemeClr val="dk1"/>
                </a:solidFill>
                <a:latin typeface="Calibri"/>
                <a:ea typeface="Calibri"/>
                <a:cs typeface="Calibri"/>
                <a:sym typeface="Calibri"/>
              </a:rPr>
              <a:t> </a:t>
            </a:r>
            <a:r>
              <a:rPr b="1" i="0" lang="en-US" sz="5400" u="none" cap="none" strike="noStrike">
                <a:solidFill>
                  <a:schemeClr val="dk1"/>
                </a:solidFill>
                <a:latin typeface="Calibri"/>
                <a:ea typeface="Calibri"/>
                <a:cs typeface="Calibri"/>
                <a:sym typeface="Calibri"/>
              </a:rPr>
              <a:t>Technology </a:t>
            </a:r>
            <a:endParaRPr b="1" i="0" sz="5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5400"/>
              <a:buFont typeface="Arial"/>
              <a:buNone/>
            </a:pPr>
            <a:r>
              <a:t/>
            </a:r>
            <a:endParaRPr b="1" sz="5400">
              <a:solidFill>
                <a:schemeClr val="dk1"/>
              </a:solidFill>
              <a:latin typeface="Calibri"/>
              <a:ea typeface="Calibri"/>
              <a:cs typeface="Calibri"/>
              <a:sym typeface="Calibri"/>
            </a:endParaRPr>
          </a:p>
        </p:txBody>
      </p:sp>
      <p:sp>
        <p:nvSpPr>
          <p:cNvPr id="60" name="Google Shape;60;p1"/>
          <p:cNvSpPr txBox="1"/>
          <p:nvPr/>
        </p:nvSpPr>
        <p:spPr>
          <a:xfrm>
            <a:off x="8086727" y="7273927"/>
            <a:ext cx="184731" cy="169277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Calibri"/>
              <a:ea typeface="Calibri"/>
              <a:cs typeface="Calibri"/>
              <a:sym typeface="Calibri"/>
            </a:endParaRPr>
          </a:p>
        </p:txBody>
      </p:sp>
      <p:sp>
        <p:nvSpPr>
          <p:cNvPr id="61" name="Google Shape;61;p1"/>
          <p:cNvSpPr txBox="1"/>
          <p:nvPr/>
        </p:nvSpPr>
        <p:spPr>
          <a:xfrm>
            <a:off x="1429250" y="35469900"/>
            <a:ext cx="40881900" cy="2520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4800"/>
              <a:buFont typeface="Arial"/>
              <a:buNone/>
            </a:pPr>
            <a:r>
              <a:rPr b="1" lang="en-US" sz="5800" u="sng">
                <a:solidFill>
                  <a:schemeClr val="dk1"/>
                </a:solidFill>
                <a:latin typeface="Calibri"/>
                <a:ea typeface="Calibri"/>
                <a:cs typeface="Calibri"/>
                <a:sym typeface="Calibri"/>
              </a:rPr>
              <a:t>Acknowledgments</a:t>
            </a:r>
            <a:r>
              <a:rPr b="1" lang="en-US" sz="5800" u="sng">
                <a:solidFill>
                  <a:schemeClr val="dk1"/>
                </a:solidFill>
                <a:latin typeface="Calibri"/>
                <a:ea typeface="Calibri"/>
                <a:cs typeface="Calibri"/>
                <a:sym typeface="Calibri"/>
              </a:rPr>
              <a:t>																																																					</a:t>
            </a:r>
            <a:r>
              <a:rPr lang="en-US" sz="4800">
                <a:solidFill>
                  <a:schemeClr val="dk1"/>
                </a:solidFill>
                <a:latin typeface="Calibri"/>
                <a:ea typeface="Calibri"/>
                <a:cs typeface="Calibri"/>
                <a:sym typeface="Calibri"/>
              </a:rPr>
              <a:t>Broos 2010 ApJ 714 p. 1582</a:t>
            </a:r>
            <a:endParaRPr sz="4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4800"/>
              <a:buFont typeface="Arial"/>
              <a:buNone/>
            </a:pPr>
            <a:r>
              <a:rPr lang="en-US" sz="4800">
                <a:solidFill>
                  <a:schemeClr val="dk1"/>
                </a:solidFill>
                <a:latin typeface="Calibri"/>
                <a:ea typeface="Calibri"/>
                <a:cs typeface="Calibri"/>
                <a:sym typeface="Calibri"/>
              </a:rPr>
              <a:t>We want to thank our graduate student advisor, Meagan Porter, for providing guidance on code														Fikri 2019 J. Phys.: Conf. Ser. 1245 012016</a:t>
            </a:r>
            <a:endParaRPr sz="48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4800"/>
              <a:buFont typeface="Arial"/>
              <a:buNone/>
            </a:pPr>
            <a:r>
              <a:rPr lang="en-US" sz="4800">
                <a:solidFill>
                  <a:schemeClr val="dk1"/>
                </a:solidFill>
                <a:latin typeface="Calibri"/>
                <a:ea typeface="Calibri"/>
                <a:cs typeface="Calibri"/>
                <a:sym typeface="Calibri"/>
              </a:rPr>
              <a:t>implementation and data analysis, as well as the Chandra X-ray Center for the data and the CIAO software package.			Kumaran 2023 RAS 520 p. 5065</a:t>
            </a:r>
            <a:endParaRPr sz="4800">
              <a:solidFill>
                <a:schemeClr val="dk1"/>
              </a:solidFill>
              <a:latin typeface="Calibri"/>
              <a:ea typeface="Calibri"/>
              <a:cs typeface="Calibri"/>
              <a:sym typeface="Calibri"/>
            </a:endParaRPr>
          </a:p>
        </p:txBody>
      </p:sp>
      <p:sp>
        <p:nvSpPr>
          <p:cNvPr id="62" name="Google Shape;62;p1"/>
          <p:cNvSpPr txBox="1"/>
          <p:nvPr/>
        </p:nvSpPr>
        <p:spPr>
          <a:xfrm>
            <a:off x="1417320" y="7712075"/>
            <a:ext cx="10280100" cy="12859500"/>
          </a:xfrm>
          <a:prstGeom prst="rect">
            <a:avLst/>
          </a:prstGeom>
          <a:noFill/>
          <a:ln cap="flat" cmpd="sng" w="762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US" sz="5800" u="sng">
                <a:solidFill>
                  <a:schemeClr val="accent1"/>
                </a:solidFill>
                <a:latin typeface="Calibri"/>
                <a:ea typeface="Calibri"/>
                <a:cs typeface="Calibri"/>
                <a:sym typeface="Calibri"/>
              </a:rPr>
              <a:t>Introduction</a:t>
            </a:r>
            <a:endParaRPr b="1" sz="4900" u="sng">
              <a:solidFill>
                <a:schemeClr val="accent1"/>
              </a:solidFill>
              <a:latin typeface="Calibri"/>
              <a:ea typeface="Calibri"/>
              <a:cs typeface="Calibri"/>
              <a:sym typeface="Calibri"/>
            </a:endParaRPr>
          </a:p>
          <a:p>
            <a:pPr indent="0" lvl="0" marL="0" rtl="0" algn="l">
              <a:spcBef>
                <a:spcPts val="1000"/>
              </a:spcBef>
              <a:spcAft>
                <a:spcPts val="0"/>
              </a:spcAft>
              <a:buNone/>
            </a:pPr>
            <a:r>
              <a:t/>
            </a:r>
            <a:endParaRPr sz="700">
              <a:solidFill>
                <a:schemeClr val="dk1"/>
              </a:solidFill>
              <a:latin typeface="Calibri"/>
              <a:ea typeface="Calibri"/>
              <a:cs typeface="Calibri"/>
              <a:sym typeface="Calibri"/>
            </a:endParaRPr>
          </a:p>
          <a:p>
            <a:pPr indent="0" lvl="0" marL="137160" marR="18288" rtl="0" algn="l">
              <a:spcBef>
                <a:spcPts val="1000"/>
              </a:spcBef>
              <a:spcAft>
                <a:spcPts val="0"/>
              </a:spcAft>
              <a:buNone/>
            </a:pPr>
            <a:r>
              <a:rPr lang="en-US" sz="4800">
                <a:solidFill>
                  <a:schemeClr val="dk1"/>
                </a:solidFill>
                <a:latin typeface="Calibri"/>
                <a:ea typeface="Calibri"/>
                <a:cs typeface="Calibri"/>
                <a:sym typeface="Calibri"/>
              </a:rPr>
              <a:t>Messier 87 (M87) is an elliptical galaxy known for its central black hole, and has been observed frequently over the last 20 years by the Chandra X-ray Observatory. Sourcing of the reduced observational data was done through the Chandra Data Archive, a collection of data from the Chandra Telescope.</a:t>
            </a:r>
            <a:endParaRPr sz="4800">
              <a:solidFill>
                <a:schemeClr val="dk1"/>
              </a:solidFill>
              <a:latin typeface="Calibri"/>
              <a:ea typeface="Calibri"/>
              <a:cs typeface="Calibri"/>
              <a:sym typeface="Calibri"/>
            </a:endParaRPr>
          </a:p>
          <a:p>
            <a:pPr indent="0" lvl="0" marL="137160" marR="18288" rtl="0" algn="l">
              <a:spcBef>
                <a:spcPts val="1000"/>
              </a:spcBef>
              <a:spcAft>
                <a:spcPts val="0"/>
              </a:spcAft>
              <a:buNone/>
            </a:pPr>
            <a:r>
              <a:rPr lang="en-US" sz="4800">
                <a:solidFill>
                  <a:schemeClr val="dk1"/>
                </a:solidFill>
                <a:latin typeface="Calibri"/>
                <a:ea typeface="Calibri"/>
                <a:cs typeface="Calibri"/>
                <a:sym typeface="Calibri"/>
              </a:rPr>
              <a:t>The main goal of this project was to create a data analysis pipeline that identifies spectra to search for supernovae.</a:t>
            </a:r>
            <a:endParaRPr sz="4800">
              <a:solidFill>
                <a:schemeClr val="dk1"/>
              </a:solidFill>
              <a:latin typeface="Calibri"/>
              <a:ea typeface="Calibri"/>
              <a:cs typeface="Calibri"/>
              <a:sym typeface="Calibri"/>
            </a:endParaRPr>
          </a:p>
          <a:p>
            <a:pPr indent="0" lvl="0" marL="137160" marR="18288" rtl="0" algn="l">
              <a:spcBef>
                <a:spcPts val="1000"/>
              </a:spcBef>
              <a:spcAft>
                <a:spcPts val="0"/>
              </a:spcAft>
              <a:buNone/>
            </a:pPr>
            <a:r>
              <a:rPr lang="en-US" sz="4800">
                <a:solidFill>
                  <a:schemeClr val="dk1"/>
                </a:solidFill>
                <a:latin typeface="Calibri"/>
                <a:ea typeface="Calibri"/>
                <a:cs typeface="Calibri"/>
                <a:sym typeface="Calibri"/>
              </a:rPr>
              <a:t>In addition, we would like to publish the code on GitHub, which may aid future research on transient X-ray events.</a:t>
            </a:r>
            <a:endParaRPr sz="4800">
              <a:latin typeface="Calibri"/>
              <a:ea typeface="Calibri"/>
              <a:cs typeface="Calibri"/>
              <a:sym typeface="Calibri"/>
            </a:endParaRPr>
          </a:p>
        </p:txBody>
      </p:sp>
      <p:sp>
        <p:nvSpPr>
          <p:cNvPr id="63" name="Google Shape;63;p1"/>
          <p:cNvSpPr txBox="1"/>
          <p:nvPr/>
        </p:nvSpPr>
        <p:spPr>
          <a:xfrm>
            <a:off x="1429250" y="21085175"/>
            <a:ext cx="10280100" cy="14258700"/>
          </a:xfrm>
          <a:prstGeom prst="rect">
            <a:avLst/>
          </a:prstGeom>
          <a:noFill/>
          <a:ln cap="flat" cmpd="sng" w="762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US" sz="5800" u="sng">
                <a:solidFill>
                  <a:schemeClr val="accent1"/>
                </a:solidFill>
                <a:latin typeface="Calibri"/>
                <a:ea typeface="Calibri"/>
                <a:cs typeface="Calibri"/>
                <a:sym typeface="Calibri"/>
                <a:extLst>
                  <a:ext uri="http://customooxmlschemas.google.com/">
                    <go:slidesCustomData xmlns:go="http://customooxmlschemas.google.com/" textRoundtripDataId="1"/>
                  </a:ext>
                </a:extLst>
              </a:rPr>
              <a:t>Methods </a:t>
            </a:r>
            <a:endParaRPr b="1" sz="5800" u="sng">
              <a:solidFill>
                <a:schemeClr val="accent1"/>
              </a:solidFill>
              <a:latin typeface="Calibri"/>
              <a:ea typeface="Calibri"/>
              <a:cs typeface="Calibri"/>
              <a:sym typeface="Calibri"/>
            </a:endParaRPr>
          </a:p>
          <a:p>
            <a:pPr indent="0" lvl="0" marL="457200" rtl="0" algn="l">
              <a:spcBef>
                <a:spcPts val="1000"/>
              </a:spcBef>
              <a:spcAft>
                <a:spcPts val="0"/>
              </a:spcAft>
              <a:buClr>
                <a:schemeClr val="dk1"/>
              </a:buClr>
              <a:buSzPts val="1100"/>
              <a:buFont typeface="Arial"/>
              <a:buNone/>
            </a:pPr>
            <a:r>
              <a:t/>
            </a:r>
            <a:endParaRPr sz="700">
              <a:solidFill>
                <a:schemeClr val="dk1"/>
              </a:solidFill>
              <a:latin typeface="Calibri"/>
              <a:ea typeface="Calibri"/>
              <a:cs typeface="Calibri"/>
              <a:sym typeface="Calibri"/>
            </a:endParaRPr>
          </a:p>
          <a:p>
            <a:pPr indent="0" lvl="0" marL="137160" marR="18288" rtl="0" algn="l">
              <a:spcBef>
                <a:spcPts val="100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Five data analysis modules: </a:t>
            </a:r>
            <a:endParaRPr b="1" sz="4800">
              <a:solidFill>
                <a:schemeClr val="dk1"/>
              </a:solidFill>
              <a:latin typeface="Calibri"/>
              <a:ea typeface="Calibri"/>
              <a:cs typeface="Calibri"/>
              <a:sym typeface="Calibri"/>
            </a:endParaRPr>
          </a:p>
          <a:p>
            <a:pPr indent="0" lvl="0" marL="137160" marR="18288" rtl="0" algn="l">
              <a:spcBef>
                <a:spcPts val="0"/>
              </a:spcBef>
              <a:spcAft>
                <a:spcPts val="0"/>
              </a:spcAft>
              <a:buNone/>
            </a:pPr>
            <a:r>
              <a:rPr lang="en-US" sz="4800">
                <a:solidFill>
                  <a:schemeClr val="dk1"/>
                </a:solidFill>
                <a:latin typeface="Calibri"/>
                <a:ea typeface="Calibri"/>
                <a:cs typeface="Calibri"/>
                <a:sym typeface="Calibri"/>
              </a:rPr>
              <a:t>1) User Input: Handles all user interaction</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rPr lang="en-US" sz="4800">
                <a:solidFill>
                  <a:schemeClr val="dk1"/>
                </a:solidFill>
                <a:latin typeface="Calibri"/>
                <a:ea typeface="Calibri"/>
                <a:cs typeface="Calibri"/>
                <a:sym typeface="Calibri"/>
              </a:rPr>
              <a:t>2) Source Detection: Matches a list of M87 sources to the input data</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rPr lang="en-US" sz="4800">
                <a:solidFill>
                  <a:schemeClr val="dk1"/>
                </a:solidFill>
                <a:latin typeface="Calibri"/>
                <a:ea typeface="Calibri"/>
                <a:cs typeface="Calibri"/>
                <a:sym typeface="Calibri"/>
              </a:rPr>
              <a:t>3) Variability: Uses an algorithm to search for variable sources, gives sources a variability “score” (0 to 10)</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rPr lang="en-US" sz="4800">
                <a:solidFill>
                  <a:schemeClr val="dk1"/>
                </a:solidFill>
                <a:latin typeface="Calibri"/>
                <a:ea typeface="Calibri"/>
                <a:cs typeface="Calibri"/>
                <a:sym typeface="Calibri"/>
              </a:rPr>
              <a:t>4) Spectral Analysis: Extracts the photon count at different wavelengths</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t/>
            </a:r>
            <a:endParaRPr sz="4800">
              <a:solidFill>
                <a:schemeClr val="dk1"/>
              </a:solidFill>
              <a:latin typeface="Calibri"/>
              <a:ea typeface="Calibri"/>
              <a:cs typeface="Calibri"/>
              <a:sym typeface="Calibri"/>
            </a:endParaRPr>
          </a:p>
          <a:p>
            <a:pPr indent="0" lvl="0" marL="137160" marR="18288" rtl="0" algn="l">
              <a:spcBef>
                <a:spcPts val="0"/>
              </a:spcBef>
              <a:spcAft>
                <a:spcPts val="0"/>
              </a:spcAft>
              <a:buNone/>
            </a:pPr>
            <a:r>
              <a:rPr lang="en-US" sz="4800">
                <a:solidFill>
                  <a:schemeClr val="dk1"/>
                </a:solidFill>
                <a:latin typeface="Calibri"/>
                <a:ea typeface="Calibri"/>
                <a:cs typeface="Calibri"/>
                <a:sym typeface="Calibri"/>
              </a:rPr>
              <a:t>5) Visualization: Plots and visualizes all data from each module</a:t>
            </a:r>
            <a:endParaRPr sz="4800">
              <a:solidFill>
                <a:schemeClr val="dk1"/>
              </a:solidFill>
              <a:latin typeface="Calibri"/>
              <a:ea typeface="Calibri"/>
              <a:cs typeface="Calibri"/>
              <a:sym typeface="Calibri"/>
            </a:endParaRPr>
          </a:p>
        </p:txBody>
      </p:sp>
      <p:pic>
        <p:nvPicPr>
          <p:cNvPr id="64" name="Google Shape;64;p1" title="18838_id_104.png"/>
          <p:cNvPicPr preferRelativeResize="0"/>
          <p:nvPr/>
        </p:nvPicPr>
        <p:blipFill rotWithShape="1">
          <a:blip r:embed="rId8">
            <a:alphaModFix/>
          </a:blip>
          <a:srcRect b="6542" l="14622" r="8544" t="32936"/>
          <a:stretch/>
        </p:blipFill>
        <p:spPr>
          <a:xfrm>
            <a:off x="14134275" y="21248450"/>
            <a:ext cx="6639501" cy="4948075"/>
          </a:xfrm>
          <a:prstGeom prst="rect">
            <a:avLst/>
          </a:prstGeom>
          <a:noFill/>
          <a:ln>
            <a:noFill/>
          </a:ln>
        </p:spPr>
      </p:pic>
      <p:pic>
        <p:nvPicPr>
          <p:cNvPr id="65" name="Google Shape;65;p1" title="18838_sources.png"/>
          <p:cNvPicPr preferRelativeResize="0"/>
          <p:nvPr/>
        </p:nvPicPr>
        <p:blipFill rotWithShape="1">
          <a:blip r:embed="rId9">
            <a:alphaModFix/>
          </a:blip>
          <a:srcRect b="44319" l="28731" r="43754" t="27169"/>
          <a:stretch/>
        </p:blipFill>
        <p:spPr>
          <a:xfrm>
            <a:off x="14134275" y="13861575"/>
            <a:ext cx="5745949" cy="5953949"/>
          </a:xfrm>
          <a:prstGeom prst="rect">
            <a:avLst/>
          </a:prstGeom>
          <a:noFill/>
          <a:ln>
            <a:noFill/>
          </a:ln>
        </p:spPr>
      </p:pic>
      <p:sp>
        <p:nvSpPr>
          <p:cNvPr id="66" name="Google Shape;66;p1"/>
          <p:cNvSpPr txBox="1"/>
          <p:nvPr/>
        </p:nvSpPr>
        <p:spPr>
          <a:xfrm>
            <a:off x="12538341" y="19815525"/>
            <a:ext cx="8364600" cy="16929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latin typeface="Calibri"/>
                <a:ea typeface="Calibri"/>
                <a:cs typeface="Calibri"/>
                <a:sym typeface="Calibri"/>
              </a:rPr>
              <a:t>Figure 1: Source</a:t>
            </a:r>
            <a:r>
              <a:rPr lang="en-US" sz="4800">
                <a:latin typeface="Calibri"/>
                <a:ea typeface="Calibri"/>
                <a:cs typeface="Calibri"/>
                <a:sym typeface="Calibri"/>
              </a:rPr>
              <a:t> near M87’s core </a:t>
            </a:r>
            <a:endParaRPr sz="4800">
              <a:latin typeface="Calibri"/>
              <a:ea typeface="Calibri"/>
              <a:cs typeface="Calibri"/>
              <a:sym typeface="Calibri"/>
            </a:endParaRPr>
          </a:p>
        </p:txBody>
      </p:sp>
      <p:pic>
        <p:nvPicPr>
          <p:cNvPr id="67" name="Google Shape;67;p1" title="21076_sources.png"/>
          <p:cNvPicPr preferRelativeResize="0"/>
          <p:nvPr/>
        </p:nvPicPr>
        <p:blipFill rotWithShape="1">
          <a:blip r:embed="rId10">
            <a:alphaModFix/>
          </a:blip>
          <a:srcRect b="15719" l="9784" r="28564" t="19219"/>
          <a:stretch/>
        </p:blipFill>
        <p:spPr>
          <a:xfrm>
            <a:off x="23835424" y="13861575"/>
            <a:ext cx="5745951" cy="5953949"/>
          </a:xfrm>
          <a:prstGeom prst="rect">
            <a:avLst/>
          </a:prstGeom>
          <a:noFill/>
          <a:ln>
            <a:noFill/>
          </a:ln>
        </p:spPr>
      </p:pic>
      <p:sp>
        <p:nvSpPr>
          <p:cNvPr id="68" name="Google Shape;68;p1"/>
          <p:cNvSpPr txBox="1"/>
          <p:nvPr/>
        </p:nvSpPr>
        <p:spPr>
          <a:xfrm>
            <a:off x="32031000" y="7712074"/>
            <a:ext cx="10280100" cy="12859500"/>
          </a:xfrm>
          <a:prstGeom prst="rect">
            <a:avLst/>
          </a:prstGeom>
          <a:noFill/>
          <a:ln cap="flat" cmpd="sng" w="762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US" sz="5800" u="sng">
                <a:solidFill>
                  <a:schemeClr val="accent1"/>
                </a:solidFill>
                <a:latin typeface="Calibri"/>
                <a:ea typeface="Calibri"/>
                <a:cs typeface="Calibri"/>
                <a:sym typeface="Calibri"/>
                <a:extLst>
                  <a:ext uri="http://customooxmlschemas.google.com/">
                    <go:slidesCustomData xmlns:go="http://customooxmlschemas.google.com/" textRoundtripDataId="2"/>
                  </a:ext>
                </a:extLst>
              </a:rPr>
              <a:t>Discussion</a:t>
            </a:r>
            <a:endParaRPr sz="700">
              <a:solidFill>
                <a:schemeClr val="dk1"/>
              </a:solidFill>
              <a:latin typeface="Calibri"/>
              <a:ea typeface="Calibri"/>
              <a:cs typeface="Calibri"/>
              <a:sym typeface="Calibri"/>
            </a:endParaRPr>
          </a:p>
          <a:p>
            <a:pPr indent="0" lvl="0" marL="0" marR="0" rtl="0" algn="l">
              <a:spcBef>
                <a:spcPts val="1000"/>
              </a:spcBef>
              <a:spcAft>
                <a:spcPts val="0"/>
              </a:spcAft>
              <a:buNone/>
            </a:pPr>
            <a:r>
              <a:t/>
            </a:r>
            <a:endParaRPr sz="700">
              <a:solidFill>
                <a:schemeClr val="dk1"/>
              </a:solidFill>
              <a:latin typeface="Calibri"/>
              <a:ea typeface="Calibri"/>
              <a:cs typeface="Calibri"/>
              <a:sym typeface="Calibri"/>
            </a:endParaRPr>
          </a:p>
          <a:p>
            <a:pPr indent="0" lvl="0" marL="137160" marR="18288" rtl="0" algn="l">
              <a:spcBef>
                <a:spcPts val="1000"/>
              </a:spcBef>
              <a:spcAft>
                <a:spcPts val="0"/>
              </a:spcAft>
              <a:buClr>
                <a:schemeClr val="dk1"/>
              </a:buClr>
              <a:buSzPts val="1100"/>
              <a:buFont typeface="Arial"/>
              <a:buNone/>
            </a:pPr>
            <a:r>
              <a:rPr lang="en-US" sz="4800">
                <a:solidFill>
                  <a:schemeClr val="dk1"/>
                </a:solidFill>
                <a:latin typeface="Calibri"/>
                <a:ea typeface="Calibri"/>
                <a:cs typeface="Calibri"/>
                <a:sym typeface="Calibri"/>
              </a:rPr>
              <a:t>We found many false positives because sources in M87 are fairly dim due to their distance from our galaxy. This low luminosity can cause photon counts to fluctuate significantly, often mimicking the behavior of variable sources.</a:t>
            </a:r>
            <a:endParaRPr sz="4800">
              <a:solidFill>
                <a:schemeClr val="dk1"/>
              </a:solidFill>
              <a:latin typeface="Calibri"/>
              <a:ea typeface="Calibri"/>
              <a:cs typeface="Calibri"/>
              <a:sym typeface="Calibri"/>
            </a:endParaRPr>
          </a:p>
          <a:p>
            <a:pPr indent="0" lvl="0" marL="137160" marR="18288" rtl="0" algn="l">
              <a:spcBef>
                <a:spcPts val="1000"/>
              </a:spcBef>
              <a:spcAft>
                <a:spcPts val="0"/>
              </a:spcAft>
              <a:buClr>
                <a:schemeClr val="dk1"/>
              </a:buClr>
              <a:buSzPts val="1100"/>
              <a:buFont typeface="Arial"/>
              <a:buNone/>
            </a:pPr>
            <a:r>
              <a:rPr lang="en-US" sz="4800">
                <a:solidFill>
                  <a:schemeClr val="dk1"/>
                </a:solidFill>
                <a:latin typeface="Calibri"/>
                <a:ea typeface="Calibri"/>
                <a:cs typeface="Calibri"/>
                <a:sym typeface="Calibri"/>
              </a:rPr>
              <a:t>Although none of the variable sources we found were supernovae, some produced light curves similar to those of less intense, recurring novae.</a:t>
            </a:r>
            <a:endParaRPr sz="4800">
              <a:solidFill>
                <a:schemeClr val="dk1"/>
              </a:solidFill>
              <a:latin typeface="Calibri"/>
              <a:ea typeface="Calibri"/>
              <a:cs typeface="Calibri"/>
              <a:sym typeface="Calibri"/>
            </a:endParaRPr>
          </a:p>
          <a:p>
            <a:pPr indent="0" lvl="0" marL="137160" marR="18288" rtl="0" algn="l">
              <a:spcBef>
                <a:spcPts val="1000"/>
              </a:spcBef>
              <a:spcAft>
                <a:spcPts val="0"/>
              </a:spcAft>
              <a:buClr>
                <a:schemeClr val="dk1"/>
              </a:buClr>
              <a:buSzPts val="1100"/>
              <a:buFont typeface="Arial"/>
              <a:buNone/>
            </a:pPr>
            <a:r>
              <a:rPr lang="en-US" sz="4800">
                <a:solidFill>
                  <a:schemeClr val="dk1"/>
                </a:solidFill>
                <a:latin typeface="Calibri"/>
                <a:ea typeface="Calibri"/>
                <a:cs typeface="Calibri"/>
                <a:sym typeface="Calibri"/>
              </a:rPr>
              <a:t>Most variable sources had a score near 6, with the highest at 8. All sources with a score above 8 were false positives due to their large errors.</a:t>
            </a:r>
            <a:endParaRPr sz="4800">
              <a:solidFill>
                <a:schemeClr val="dk1"/>
              </a:solidFill>
              <a:latin typeface="Calibri"/>
              <a:ea typeface="Calibri"/>
              <a:cs typeface="Calibri"/>
              <a:sym typeface="Calibri"/>
            </a:endParaRPr>
          </a:p>
        </p:txBody>
      </p:sp>
      <p:sp>
        <p:nvSpPr>
          <p:cNvPr id="69" name="Google Shape;69;p1"/>
          <p:cNvSpPr txBox="1"/>
          <p:nvPr/>
        </p:nvSpPr>
        <p:spPr>
          <a:xfrm>
            <a:off x="32031000" y="21085600"/>
            <a:ext cx="10280100" cy="14258700"/>
          </a:xfrm>
          <a:prstGeom prst="rect">
            <a:avLst/>
          </a:prstGeom>
          <a:noFill/>
          <a:ln cap="flat" cmpd="sng" w="762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US" sz="5800" u="sng">
                <a:solidFill>
                  <a:schemeClr val="accent1"/>
                </a:solidFill>
                <a:latin typeface="Calibri"/>
                <a:ea typeface="Calibri"/>
                <a:cs typeface="Calibri"/>
                <a:sym typeface="Calibri"/>
                <a:extLst>
                  <a:ext uri="http://customooxmlschemas.google.com/">
                    <go:slidesCustomData xmlns:go="http://customooxmlschemas.google.com/" textRoundtripDataId="3"/>
                  </a:ext>
                </a:extLst>
              </a:rPr>
              <a:t>Conclusion</a:t>
            </a:r>
            <a:endParaRPr b="1" sz="5800" u="sng">
              <a:solidFill>
                <a:schemeClr val="accent1"/>
              </a:solidFill>
              <a:latin typeface="Calibri"/>
              <a:ea typeface="Calibri"/>
              <a:cs typeface="Calibri"/>
              <a:sym typeface="Calibri"/>
            </a:endParaRPr>
          </a:p>
          <a:p>
            <a:pPr indent="457200" lvl="0" marL="0" rtl="0" algn="l">
              <a:spcBef>
                <a:spcPts val="1000"/>
              </a:spcBef>
              <a:spcAft>
                <a:spcPts val="0"/>
              </a:spcAft>
              <a:buNone/>
            </a:pPr>
            <a:r>
              <a:t/>
            </a:r>
            <a:endParaRPr sz="700">
              <a:solidFill>
                <a:schemeClr val="dk1"/>
              </a:solidFill>
              <a:latin typeface="Calibri"/>
              <a:ea typeface="Calibri"/>
              <a:cs typeface="Calibri"/>
              <a:sym typeface="Calibri"/>
            </a:endParaRPr>
          </a:p>
          <a:p>
            <a:pPr indent="0" lvl="0" marL="137160" marR="0" rtl="0" algn="l">
              <a:spcBef>
                <a:spcPts val="1000"/>
              </a:spcBef>
              <a:spcAft>
                <a:spcPts val="0"/>
              </a:spcAft>
              <a:buNone/>
            </a:pPr>
            <a:r>
              <a:rPr lang="en-US" sz="4800">
                <a:solidFill>
                  <a:schemeClr val="dk1"/>
                </a:solidFill>
                <a:latin typeface="Calibri"/>
                <a:ea typeface="Calibri"/>
                <a:cs typeface="Calibri"/>
                <a:sym typeface="Calibri"/>
              </a:rPr>
              <a:t>Despite not detecting any supernovae in our M87 data, we found many variable sources and some periodic sources. In future research, a larger dataset would increase the likelihood of detecting supernova candidates.</a:t>
            </a:r>
            <a:endParaRPr sz="4800">
              <a:solidFill>
                <a:schemeClr val="dk1"/>
              </a:solidFill>
              <a:latin typeface="Calibri"/>
              <a:ea typeface="Calibri"/>
              <a:cs typeface="Calibri"/>
              <a:sym typeface="Calibri"/>
            </a:endParaRPr>
          </a:p>
          <a:p>
            <a:pPr indent="0" lvl="0" marL="137160" marR="0" rtl="0" algn="l">
              <a:spcBef>
                <a:spcPts val="1000"/>
              </a:spcBef>
              <a:spcAft>
                <a:spcPts val="0"/>
              </a:spcAft>
              <a:buNone/>
            </a:pPr>
            <a:r>
              <a:rPr lang="en-US" sz="4800">
                <a:solidFill>
                  <a:schemeClr val="dk1"/>
                </a:solidFill>
                <a:latin typeface="Calibri"/>
                <a:ea typeface="Calibri"/>
                <a:cs typeface="Calibri"/>
                <a:sym typeface="Calibri"/>
              </a:rPr>
              <a:t>Future work on this project includes implementing a user interface, optimizing the code, and allowing it to work with objects other than M87.</a:t>
            </a:r>
            <a:endParaRPr sz="4800">
              <a:solidFill>
                <a:schemeClr val="dk1"/>
              </a:solidFill>
              <a:latin typeface="Calibri"/>
              <a:ea typeface="Calibri"/>
              <a:cs typeface="Calibri"/>
              <a:sym typeface="Calibri"/>
            </a:endParaRPr>
          </a:p>
          <a:p>
            <a:pPr indent="0" lvl="0" marL="137160" marR="0" rtl="0" algn="l">
              <a:spcBef>
                <a:spcPts val="1000"/>
              </a:spcBef>
              <a:spcAft>
                <a:spcPts val="0"/>
              </a:spcAft>
              <a:buNone/>
            </a:pPr>
            <a:r>
              <a:rPr lang="en-US" sz="4800">
                <a:solidFill>
                  <a:schemeClr val="dk1"/>
                </a:solidFill>
                <a:latin typeface="Calibri"/>
                <a:ea typeface="Calibri"/>
                <a:cs typeface="Calibri"/>
                <a:sym typeface="Calibri"/>
              </a:rPr>
              <a:t>This new code will be used along with X-ray data from 10 other galaxies to search for and categorize supernovae based on their spectra.</a:t>
            </a:r>
            <a:endParaRPr sz="4800">
              <a:solidFill>
                <a:schemeClr val="dk1"/>
              </a:solidFill>
              <a:latin typeface="Calibri"/>
              <a:ea typeface="Calibri"/>
              <a:cs typeface="Calibri"/>
              <a:sym typeface="Calibri"/>
            </a:endParaRPr>
          </a:p>
        </p:txBody>
      </p:sp>
      <p:cxnSp>
        <p:nvCxnSpPr>
          <p:cNvPr id="70" name="Google Shape;70;p1"/>
          <p:cNvCxnSpPr/>
          <p:nvPr/>
        </p:nvCxnSpPr>
        <p:spPr>
          <a:xfrm flipH="1" rot="10800000">
            <a:off x="1419938" y="8832238"/>
            <a:ext cx="10289400" cy="19200"/>
          </a:xfrm>
          <a:prstGeom prst="straightConnector1">
            <a:avLst/>
          </a:prstGeom>
          <a:noFill/>
          <a:ln cap="flat" cmpd="sng" w="76200">
            <a:solidFill>
              <a:schemeClr val="dk2"/>
            </a:solidFill>
            <a:prstDash val="solid"/>
            <a:round/>
            <a:headEnd len="med" w="med" type="none"/>
            <a:tailEnd len="med" w="med" type="none"/>
          </a:ln>
        </p:spPr>
      </p:cxnSp>
      <p:cxnSp>
        <p:nvCxnSpPr>
          <p:cNvPr id="71" name="Google Shape;71;p1"/>
          <p:cNvCxnSpPr/>
          <p:nvPr/>
        </p:nvCxnSpPr>
        <p:spPr>
          <a:xfrm flipH="1" rot="10800000">
            <a:off x="32021688" y="8832238"/>
            <a:ext cx="10289400" cy="19200"/>
          </a:xfrm>
          <a:prstGeom prst="straightConnector1">
            <a:avLst/>
          </a:prstGeom>
          <a:noFill/>
          <a:ln cap="flat" cmpd="sng" w="76200">
            <a:solidFill>
              <a:schemeClr val="dk2"/>
            </a:solidFill>
            <a:prstDash val="solid"/>
            <a:round/>
            <a:headEnd len="med" w="med" type="none"/>
            <a:tailEnd len="med" w="med" type="none"/>
          </a:ln>
        </p:spPr>
      </p:cxnSp>
      <p:cxnSp>
        <p:nvCxnSpPr>
          <p:cNvPr id="72" name="Google Shape;72;p1"/>
          <p:cNvCxnSpPr/>
          <p:nvPr/>
        </p:nvCxnSpPr>
        <p:spPr>
          <a:xfrm flipH="1" rot="10800000">
            <a:off x="1419938" y="22173175"/>
            <a:ext cx="10289400" cy="19200"/>
          </a:xfrm>
          <a:prstGeom prst="straightConnector1">
            <a:avLst/>
          </a:prstGeom>
          <a:noFill/>
          <a:ln cap="flat" cmpd="sng" w="76200">
            <a:solidFill>
              <a:schemeClr val="dk2"/>
            </a:solidFill>
            <a:prstDash val="solid"/>
            <a:round/>
            <a:headEnd len="med" w="med" type="none"/>
            <a:tailEnd len="med" w="med" type="none"/>
          </a:ln>
        </p:spPr>
      </p:cxnSp>
      <p:cxnSp>
        <p:nvCxnSpPr>
          <p:cNvPr id="73" name="Google Shape;73;p1"/>
          <p:cNvCxnSpPr/>
          <p:nvPr/>
        </p:nvCxnSpPr>
        <p:spPr>
          <a:xfrm flipH="1" rot="10800000">
            <a:off x="32030988" y="22173163"/>
            <a:ext cx="10289400" cy="19200"/>
          </a:xfrm>
          <a:prstGeom prst="straightConnector1">
            <a:avLst/>
          </a:prstGeom>
          <a:noFill/>
          <a:ln cap="flat" cmpd="sng" w="76200">
            <a:solidFill>
              <a:schemeClr val="dk2"/>
            </a:solidFill>
            <a:prstDash val="solid"/>
            <a:round/>
            <a:headEnd len="med" w="med" type="none"/>
            <a:tailEnd len="med" w="med" type="none"/>
          </a:ln>
        </p:spPr>
      </p:cxnSp>
      <p:pic>
        <p:nvPicPr>
          <p:cNvPr id="74" name="Google Shape;74;p1" title="10287_id_117.png"/>
          <p:cNvPicPr preferRelativeResize="0"/>
          <p:nvPr/>
        </p:nvPicPr>
        <p:blipFill rotWithShape="1">
          <a:blip r:embed="rId11">
            <a:alphaModFix/>
          </a:blip>
          <a:srcRect b="6878" l="13052" r="14636" t="32421"/>
          <a:stretch/>
        </p:blipFill>
        <p:spPr>
          <a:xfrm>
            <a:off x="14122975" y="28364850"/>
            <a:ext cx="6814123" cy="5048976"/>
          </a:xfrm>
          <a:prstGeom prst="rect">
            <a:avLst/>
          </a:prstGeom>
          <a:noFill/>
          <a:ln>
            <a:noFill/>
          </a:ln>
        </p:spPr>
      </p:pic>
      <p:sp>
        <p:nvSpPr>
          <p:cNvPr id="75" name="Google Shape;75;p1"/>
          <p:cNvSpPr txBox="1"/>
          <p:nvPr/>
        </p:nvSpPr>
        <p:spPr>
          <a:xfrm>
            <a:off x="22535082" y="19815525"/>
            <a:ext cx="8107500" cy="16929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Figure 4: Two sources in M87</a:t>
            </a:r>
            <a:endParaRPr sz="4800">
              <a:latin typeface="Calibri"/>
              <a:ea typeface="Calibri"/>
              <a:cs typeface="Calibri"/>
              <a:sym typeface="Calibri"/>
            </a:endParaRPr>
          </a:p>
        </p:txBody>
      </p:sp>
      <p:sp>
        <p:nvSpPr>
          <p:cNvPr id="76" name="Google Shape;76;p1"/>
          <p:cNvSpPr txBox="1"/>
          <p:nvPr/>
        </p:nvSpPr>
        <p:spPr>
          <a:xfrm>
            <a:off x="12538808" y="26962491"/>
            <a:ext cx="8992200" cy="9015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Figure 2: Variable source light curve</a:t>
            </a:r>
            <a:endParaRPr sz="4800">
              <a:solidFill>
                <a:schemeClr val="dk1"/>
              </a:solidFill>
              <a:latin typeface="Calibri"/>
              <a:ea typeface="Calibri"/>
              <a:cs typeface="Calibri"/>
              <a:sym typeface="Calibri"/>
            </a:endParaRPr>
          </a:p>
        </p:txBody>
      </p:sp>
      <p:sp>
        <p:nvSpPr>
          <p:cNvPr id="77" name="Google Shape;77;p1"/>
          <p:cNvSpPr txBox="1"/>
          <p:nvPr/>
        </p:nvSpPr>
        <p:spPr>
          <a:xfrm>
            <a:off x="22519297" y="26956913"/>
            <a:ext cx="8992200" cy="11430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Figure 5: Variable source light curve</a:t>
            </a:r>
            <a:endParaRPr sz="4800">
              <a:solidFill>
                <a:schemeClr val="dk1"/>
              </a:solidFill>
              <a:latin typeface="Calibri"/>
              <a:ea typeface="Calibri"/>
              <a:cs typeface="Calibri"/>
              <a:sym typeface="Calibri"/>
            </a:endParaRPr>
          </a:p>
        </p:txBody>
      </p:sp>
      <p:sp>
        <p:nvSpPr>
          <p:cNvPr id="78" name="Google Shape;78;p1"/>
          <p:cNvSpPr txBox="1"/>
          <p:nvPr/>
        </p:nvSpPr>
        <p:spPr>
          <a:xfrm>
            <a:off x="12542900" y="34160600"/>
            <a:ext cx="9247500" cy="9015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Figure 3: Periodic source light curve</a:t>
            </a:r>
            <a:endParaRPr sz="4800">
              <a:solidFill>
                <a:schemeClr val="dk1"/>
              </a:solidFill>
              <a:latin typeface="Calibri"/>
              <a:ea typeface="Calibri"/>
              <a:cs typeface="Calibri"/>
              <a:sym typeface="Calibri"/>
            </a:endParaRPr>
          </a:p>
        </p:txBody>
      </p:sp>
      <p:sp>
        <p:nvSpPr>
          <p:cNvPr id="79" name="Google Shape;79;p1"/>
          <p:cNvSpPr txBox="1"/>
          <p:nvPr/>
        </p:nvSpPr>
        <p:spPr>
          <a:xfrm>
            <a:off x="22521918" y="34139955"/>
            <a:ext cx="9247500" cy="901500"/>
          </a:xfrm>
          <a:prstGeom prst="rect">
            <a:avLst/>
          </a:prstGeom>
          <a:noFill/>
          <a:ln>
            <a:noFill/>
          </a:ln>
        </p:spPr>
        <p:txBody>
          <a:bodyPr anchorCtr="0" anchor="t" bIns="68650" lIns="68650" spcFirstLastPara="1" rIns="68650" wrap="square" tIns="68650">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Figure 6: False positive light curve</a:t>
            </a:r>
            <a:endParaRPr sz="4800">
              <a:solidFill>
                <a:schemeClr val="dk1"/>
              </a:solidFill>
              <a:latin typeface="Calibri"/>
              <a:ea typeface="Calibri"/>
              <a:cs typeface="Calibri"/>
              <a:sym typeface="Calibri"/>
            </a:endParaRPr>
          </a:p>
        </p:txBody>
      </p:sp>
      <p:sp>
        <p:nvSpPr>
          <p:cNvPr id="80" name="Google Shape;80;p1"/>
          <p:cNvSpPr txBox="1"/>
          <p:nvPr/>
        </p:nvSpPr>
        <p:spPr>
          <a:xfrm>
            <a:off x="16205200" y="26203240"/>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Time (s)</a:t>
            </a:r>
            <a:endParaRPr sz="4800">
              <a:latin typeface="Calibri"/>
              <a:ea typeface="Calibri"/>
              <a:cs typeface="Calibri"/>
              <a:sym typeface="Calibri"/>
            </a:endParaRPr>
          </a:p>
        </p:txBody>
      </p:sp>
      <p:sp>
        <p:nvSpPr>
          <p:cNvPr id="81" name="Google Shape;81;p1"/>
          <p:cNvSpPr txBox="1"/>
          <p:nvPr/>
        </p:nvSpPr>
        <p:spPr>
          <a:xfrm rot="-5400000">
            <a:off x="11553178" y="22833425"/>
            <a:ext cx="3434100" cy="901500"/>
          </a:xfrm>
          <a:prstGeom prst="rect">
            <a:avLst/>
          </a:prstGeom>
          <a:noFill/>
          <a:ln cap="flat" cmpd="sng" w="9525">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Photons / s</a:t>
            </a:r>
            <a:endParaRPr sz="4800">
              <a:latin typeface="Calibri"/>
              <a:ea typeface="Calibri"/>
              <a:cs typeface="Calibri"/>
              <a:sym typeface="Calibri"/>
            </a:endParaRPr>
          </a:p>
        </p:txBody>
      </p:sp>
      <p:sp>
        <p:nvSpPr>
          <p:cNvPr id="82" name="Google Shape;82;p1"/>
          <p:cNvSpPr/>
          <p:nvPr/>
        </p:nvSpPr>
        <p:spPr>
          <a:xfrm>
            <a:off x="24267925" y="14217700"/>
            <a:ext cx="354300" cy="354300"/>
          </a:xfrm>
          <a:prstGeom prst="ellipse">
            <a:avLst/>
          </a:prstGeom>
          <a:noFill/>
          <a:ln cap="flat" cmpd="sng" w="7620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
          <p:cNvSpPr/>
          <p:nvPr/>
        </p:nvSpPr>
        <p:spPr>
          <a:xfrm>
            <a:off x="24812550" y="19003875"/>
            <a:ext cx="354300" cy="354300"/>
          </a:xfrm>
          <a:prstGeom prst="ellipse">
            <a:avLst/>
          </a:prstGeom>
          <a:noFill/>
          <a:ln cap="flat" cmpd="sng" w="76200">
            <a:solidFill>
              <a:srgbClr val="FF00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4" name="Google Shape;84;p1"/>
          <p:cNvSpPr txBox="1"/>
          <p:nvPr/>
        </p:nvSpPr>
        <p:spPr>
          <a:xfrm>
            <a:off x="17284432" y="21133318"/>
            <a:ext cx="37422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Score: [8/10]</a:t>
            </a:r>
            <a:endParaRPr sz="4800">
              <a:latin typeface="Calibri"/>
              <a:ea typeface="Calibri"/>
              <a:cs typeface="Calibri"/>
              <a:sym typeface="Calibri"/>
            </a:endParaRPr>
          </a:p>
        </p:txBody>
      </p:sp>
      <p:sp>
        <p:nvSpPr>
          <p:cNvPr id="85" name="Google Shape;85;p1"/>
          <p:cNvSpPr txBox="1"/>
          <p:nvPr/>
        </p:nvSpPr>
        <p:spPr>
          <a:xfrm>
            <a:off x="27053977" y="21103030"/>
            <a:ext cx="37422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Score: [6/10]</a:t>
            </a:r>
            <a:endParaRPr sz="4800">
              <a:latin typeface="Calibri"/>
              <a:ea typeface="Calibri"/>
              <a:cs typeface="Calibri"/>
              <a:sym typeface="Calibri"/>
            </a:endParaRPr>
          </a:p>
        </p:txBody>
      </p:sp>
      <p:sp>
        <p:nvSpPr>
          <p:cNvPr id="86" name="Google Shape;86;p1"/>
          <p:cNvSpPr txBox="1"/>
          <p:nvPr/>
        </p:nvSpPr>
        <p:spPr>
          <a:xfrm>
            <a:off x="23762036" y="28256620"/>
            <a:ext cx="37422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Score: [5/10]</a:t>
            </a:r>
            <a:endParaRPr sz="4800">
              <a:latin typeface="Calibri"/>
              <a:ea typeface="Calibri"/>
              <a:cs typeface="Calibri"/>
              <a:sym typeface="Calibri"/>
            </a:endParaRPr>
          </a:p>
        </p:txBody>
      </p:sp>
      <p:sp>
        <p:nvSpPr>
          <p:cNvPr id="87" name="Google Shape;87;p1"/>
          <p:cNvSpPr txBox="1"/>
          <p:nvPr/>
        </p:nvSpPr>
        <p:spPr>
          <a:xfrm>
            <a:off x="13556076" y="26131729"/>
            <a:ext cx="1905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70000</a:t>
            </a:r>
            <a:endParaRPr sz="4800">
              <a:latin typeface="Calibri"/>
              <a:ea typeface="Calibri"/>
              <a:cs typeface="Calibri"/>
              <a:sym typeface="Calibri"/>
            </a:endParaRPr>
          </a:p>
        </p:txBody>
      </p:sp>
      <p:sp>
        <p:nvSpPr>
          <p:cNvPr id="88" name="Google Shape;88;p1"/>
          <p:cNvSpPr txBox="1"/>
          <p:nvPr/>
        </p:nvSpPr>
        <p:spPr>
          <a:xfrm>
            <a:off x="18774469" y="26152299"/>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120000</a:t>
            </a:r>
            <a:endParaRPr sz="4800">
              <a:latin typeface="Calibri"/>
              <a:ea typeface="Calibri"/>
              <a:cs typeface="Calibri"/>
              <a:sym typeface="Calibri"/>
            </a:endParaRPr>
          </a:p>
        </p:txBody>
      </p:sp>
      <p:sp>
        <p:nvSpPr>
          <p:cNvPr id="89" name="Google Shape;89;p1"/>
          <p:cNvSpPr/>
          <p:nvPr/>
        </p:nvSpPr>
        <p:spPr>
          <a:xfrm>
            <a:off x="14414504"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0" name="Google Shape;90;p1"/>
          <p:cNvSpPr/>
          <p:nvPr/>
        </p:nvSpPr>
        <p:spPr>
          <a:xfrm>
            <a:off x="15485896"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1" name="Google Shape;91;p1"/>
          <p:cNvSpPr/>
          <p:nvPr/>
        </p:nvSpPr>
        <p:spPr>
          <a:xfrm>
            <a:off x="16538430"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2" name="Google Shape;92;p1"/>
          <p:cNvSpPr/>
          <p:nvPr/>
        </p:nvSpPr>
        <p:spPr>
          <a:xfrm>
            <a:off x="17606400"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3" name="Google Shape;93;p1"/>
          <p:cNvSpPr/>
          <p:nvPr/>
        </p:nvSpPr>
        <p:spPr>
          <a:xfrm>
            <a:off x="18680850"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4" name="Google Shape;94;p1"/>
          <p:cNvSpPr/>
          <p:nvPr/>
        </p:nvSpPr>
        <p:spPr>
          <a:xfrm>
            <a:off x="19755300" y="261069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5" name="Google Shape;95;p1"/>
          <p:cNvSpPr txBox="1"/>
          <p:nvPr/>
        </p:nvSpPr>
        <p:spPr>
          <a:xfrm>
            <a:off x="26222521" y="26247227"/>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Time (s)</a:t>
            </a:r>
            <a:endParaRPr sz="4800">
              <a:latin typeface="Calibri"/>
              <a:ea typeface="Calibri"/>
              <a:cs typeface="Calibri"/>
              <a:sym typeface="Calibri"/>
            </a:endParaRPr>
          </a:p>
        </p:txBody>
      </p:sp>
      <p:sp>
        <p:nvSpPr>
          <p:cNvPr id="96" name="Google Shape;96;p1"/>
          <p:cNvSpPr txBox="1"/>
          <p:nvPr/>
        </p:nvSpPr>
        <p:spPr>
          <a:xfrm>
            <a:off x="23829839" y="26175716"/>
            <a:ext cx="1905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66000</a:t>
            </a:r>
            <a:endParaRPr sz="4800">
              <a:latin typeface="Calibri"/>
              <a:ea typeface="Calibri"/>
              <a:cs typeface="Calibri"/>
              <a:sym typeface="Calibri"/>
            </a:endParaRPr>
          </a:p>
        </p:txBody>
      </p:sp>
      <p:sp>
        <p:nvSpPr>
          <p:cNvPr id="97" name="Google Shape;97;p1"/>
          <p:cNvSpPr txBox="1"/>
          <p:nvPr/>
        </p:nvSpPr>
        <p:spPr>
          <a:xfrm>
            <a:off x="28828425" y="26196286"/>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74000</a:t>
            </a:r>
            <a:endParaRPr sz="4800">
              <a:latin typeface="Calibri"/>
              <a:ea typeface="Calibri"/>
              <a:cs typeface="Calibri"/>
              <a:sym typeface="Calibri"/>
            </a:endParaRPr>
          </a:p>
        </p:txBody>
      </p:sp>
      <p:sp>
        <p:nvSpPr>
          <p:cNvPr id="98" name="Google Shape;98;p1"/>
          <p:cNvSpPr/>
          <p:nvPr/>
        </p:nvSpPr>
        <p:spPr>
          <a:xfrm>
            <a:off x="24688754" y="2615088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99" name="Google Shape;99;p1"/>
          <p:cNvSpPr/>
          <p:nvPr/>
        </p:nvSpPr>
        <p:spPr>
          <a:xfrm>
            <a:off x="25933209" y="2615088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0" name="Google Shape;100;p1"/>
          <p:cNvSpPr/>
          <p:nvPr/>
        </p:nvSpPr>
        <p:spPr>
          <a:xfrm>
            <a:off x="27194056" y="2615088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1" name="Google Shape;101;p1"/>
          <p:cNvSpPr/>
          <p:nvPr/>
        </p:nvSpPr>
        <p:spPr>
          <a:xfrm>
            <a:off x="28434490" y="2615088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2" name="Google Shape;102;p1"/>
          <p:cNvSpPr/>
          <p:nvPr/>
        </p:nvSpPr>
        <p:spPr>
          <a:xfrm>
            <a:off x="29674950" y="2615088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3" name="Google Shape;103;p1"/>
          <p:cNvSpPr txBox="1"/>
          <p:nvPr/>
        </p:nvSpPr>
        <p:spPr>
          <a:xfrm>
            <a:off x="16450671" y="33436848"/>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Time (s)</a:t>
            </a:r>
            <a:endParaRPr sz="4800">
              <a:latin typeface="Calibri"/>
              <a:ea typeface="Calibri"/>
              <a:cs typeface="Calibri"/>
              <a:sym typeface="Calibri"/>
            </a:endParaRPr>
          </a:p>
        </p:txBody>
      </p:sp>
      <p:sp>
        <p:nvSpPr>
          <p:cNvPr id="104" name="Google Shape;104;p1"/>
          <p:cNvSpPr txBox="1"/>
          <p:nvPr/>
        </p:nvSpPr>
        <p:spPr>
          <a:xfrm>
            <a:off x="13884372" y="33365337"/>
            <a:ext cx="1905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58000</a:t>
            </a:r>
            <a:endParaRPr sz="4800">
              <a:latin typeface="Calibri"/>
              <a:ea typeface="Calibri"/>
              <a:cs typeface="Calibri"/>
              <a:sym typeface="Calibri"/>
            </a:endParaRPr>
          </a:p>
        </p:txBody>
      </p:sp>
      <p:sp>
        <p:nvSpPr>
          <p:cNvPr id="105" name="Google Shape;105;p1"/>
          <p:cNvSpPr txBox="1"/>
          <p:nvPr/>
        </p:nvSpPr>
        <p:spPr>
          <a:xfrm>
            <a:off x="19726723" y="33385907"/>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63000</a:t>
            </a:r>
            <a:endParaRPr sz="4800">
              <a:latin typeface="Calibri"/>
              <a:ea typeface="Calibri"/>
              <a:cs typeface="Calibri"/>
              <a:sym typeface="Calibri"/>
            </a:endParaRPr>
          </a:p>
        </p:txBody>
      </p:sp>
      <p:sp>
        <p:nvSpPr>
          <p:cNvPr id="106" name="Google Shape;106;p1"/>
          <p:cNvSpPr/>
          <p:nvPr/>
        </p:nvSpPr>
        <p:spPr>
          <a:xfrm>
            <a:off x="14749109"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7" name="Google Shape;107;p1"/>
          <p:cNvSpPr/>
          <p:nvPr/>
        </p:nvSpPr>
        <p:spPr>
          <a:xfrm>
            <a:off x="15919856"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8" name="Google Shape;108;p1"/>
          <p:cNvSpPr/>
          <p:nvPr/>
        </p:nvSpPr>
        <p:spPr>
          <a:xfrm>
            <a:off x="17096899"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09" name="Google Shape;109;p1"/>
          <p:cNvSpPr/>
          <p:nvPr/>
        </p:nvSpPr>
        <p:spPr>
          <a:xfrm>
            <a:off x="18244258"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0" name="Google Shape;110;p1"/>
          <p:cNvSpPr/>
          <p:nvPr/>
        </p:nvSpPr>
        <p:spPr>
          <a:xfrm>
            <a:off x="19419203"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1" name="Google Shape;111;p1"/>
          <p:cNvSpPr/>
          <p:nvPr/>
        </p:nvSpPr>
        <p:spPr>
          <a:xfrm>
            <a:off x="20582449" y="3334050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2" name="Google Shape;112;p1"/>
          <p:cNvSpPr txBox="1"/>
          <p:nvPr/>
        </p:nvSpPr>
        <p:spPr>
          <a:xfrm>
            <a:off x="26159518" y="33418100"/>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Time (s)</a:t>
            </a:r>
            <a:endParaRPr sz="4800">
              <a:latin typeface="Calibri"/>
              <a:ea typeface="Calibri"/>
              <a:cs typeface="Calibri"/>
              <a:sym typeface="Calibri"/>
            </a:endParaRPr>
          </a:p>
        </p:txBody>
      </p:sp>
      <p:sp>
        <p:nvSpPr>
          <p:cNvPr id="113" name="Google Shape;113;p1"/>
          <p:cNvSpPr txBox="1"/>
          <p:nvPr/>
        </p:nvSpPr>
        <p:spPr>
          <a:xfrm>
            <a:off x="23623875" y="33379434"/>
            <a:ext cx="1905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30000</a:t>
            </a:r>
            <a:endParaRPr sz="4800">
              <a:latin typeface="Calibri"/>
              <a:ea typeface="Calibri"/>
              <a:cs typeface="Calibri"/>
              <a:sym typeface="Calibri"/>
            </a:endParaRPr>
          </a:p>
        </p:txBody>
      </p:sp>
      <p:sp>
        <p:nvSpPr>
          <p:cNvPr id="114" name="Google Shape;114;p1"/>
          <p:cNvSpPr txBox="1"/>
          <p:nvPr/>
        </p:nvSpPr>
        <p:spPr>
          <a:xfrm>
            <a:off x="29281127" y="33367159"/>
            <a:ext cx="21945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44000</a:t>
            </a:r>
            <a:endParaRPr sz="4800">
              <a:latin typeface="Calibri"/>
              <a:ea typeface="Calibri"/>
              <a:cs typeface="Calibri"/>
              <a:sym typeface="Calibri"/>
            </a:endParaRPr>
          </a:p>
        </p:txBody>
      </p:sp>
      <p:sp>
        <p:nvSpPr>
          <p:cNvPr id="115" name="Google Shape;115;p1"/>
          <p:cNvSpPr/>
          <p:nvPr/>
        </p:nvSpPr>
        <p:spPr>
          <a:xfrm>
            <a:off x="24487558"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6" name="Google Shape;116;p1"/>
          <p:cNvSpPr/>
          <p:nvPr/>
        </p:nvSpPr>
        <p:spPr>
          <a:xfrm>
            <a:off x="25297724"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7" name="Google Shape;117;p1"/>
          <p:cNvSpPr/>
          <p:nvPr/>
        </p:nvSpPr>
        <p:spPr>
          <a:xfrm>
            <a:off x="26896839"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8" name="Google Shape;118;p1"/>
          <p:cNvSpPr/>
          <p:nvPr/>
        </p:nvSpPr>
        <p:spPr>
          <a:xfrm>
            <a:off x="27724023"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19" name="Google Shape;119;p1"/>
          <p:cNvSpPr/>
          <p:nvPr/>
        </p:nvSpPr>
        <p:spPr>
          <a:xfrm>
            <a:off x="29341637"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0" name="Google Shape;120;p1"/>
          <p:cNvSpPr/>
          <p:nvPr/>
        </p:nvSpPr>
        <p:spPr>
          <a:xfrm>
            <a:off x="30145125"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1" name="Google Shape;121;p1"/>
          <p:cNvSpPr/>
          <p:nvPr/>
        </p:nvSpPr>
        <p:spPr>
          <a:xfrm>
            <a:off x="26107868"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2" name="Google Shape;122;p1"/>
          <p:cNvSpPr/>
          <p:nvPr/>
        </p:nvSpPr>
        <p:spPr>
          <a:xfrm>
            <a:off x="28527532" y="3332176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3" name="Google Shape;123;p1"/>
          <p:cNvSpPr/>
          <p:nvPr/>
        </p:nvSpPr>
        <p:spPr>
          <a:xfrm rot="5400000">
            <a:off x="14049830" y="2556780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4" name="Google Shape;124;p1"/>
          <p:cNvSpPr txBox="1"/>
          <p:nvPr/>
        </p:nvSpPr>
        <p:spPr>
          <a:xfrm>
            <a:off x="12336530" y="25206455"/>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0.012</a:t>
            </a:r>
            <a:endParaRPr sz="4800">
              <a:latin typeface="Calibri"/>
              <a:ea typeface="Calibri"/>
              <a:cs typeface="Calibri"/>
              <a:sym typeface="Calibri"/>
            </a:endParaRPr>
          </a:p>
        </p:txBody>
      </p:sp>
      <p:sp>
        <p:nvSpPr>
          <p:cNvPr id="125" name="Google Shape;125;p1"/>
          <p:cNvSpPr/>
          <p:nvPr/>
        </p:nvSpPr>
        <p:spPr>
          <a:xfrm rot="5400000">
            <a:off x="14049830" y="2493222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6" name="Google Shape;126;p1"/>
          <p:cNvSpPr/>
          <p:nvPr/>
        </p:nvSpPr>
        <p:spPr>
          <a:xfrm rot="5400000">
            <a:off x="14049830" y="2429665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7" name="Google Shape;127;p1"/>
          <p:cNvSpPr/>
          <p:nvPr/>
        </p:nvSpPr>
        <p:spPr>
          <a:xfrm rot="5400000">
            <a:off x="14049830" y="23669734"/>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8" name="Google Shape;128;p1"/>
          <p:cNvSpPr/>
          <p:nvPr/>
        </p:nvSpPr>
        <p:spPr>
          <a:xfrm rot="5400000">
            <a:off x="14049830" y="23042809"/>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29" name="Google Shape;129;p1"/>
          <p:cNvSpPr/>
          <p:nvPr/>
        </p:nvSpPr>
        <p:spPr>
          <a:xfrm rot="5400000">
            <a:off x="14049830" y="2241784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0" name="Google Shape;130;p1"/>
          <p:cNvSpPr/>
          <p:nvPr/>
        </p:nvSpPr>
        <p:spPr>
          <a:xfrm rot="5400000">
            <a:off x="14049830" y="2179289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1" name="Google Shape;131;p1"/>
          <p:cNvSpPr/>
          <p:nvPr/>
        </p:nvSpPr>
        <p:spPr>
          <a:xfrm rot="5400000">
            <a:off x="14049830" y="2116794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2" name="Google Shape;132;p1"/>
          <p:cNvSpPr txBox="1"/>
          <p:nvPr/>
        </p:nvSpPr>
        <p:spPr>
          <a:xfrm>
            <a:off x="12303685" y="20773758"/>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0.019</a:t>
            </a:r>
            <a:endParaRPr sz="4800">
              <a:latin typeface="Calibri"/>
              <a:ea typeface="Calibri"/>
              <a:cs typeface="Calibri"/>
              <a:sym typeface="Calibri"/>
            </a:endParaRPr>
          </a:p>
        </p:txBody>
      </p:sp>
      <p:sp>
        <p:nvSpPr>
          <p:cNvPr id="133" name="Google Shape;133;p1"/>
          <p:cNvSpPr txBox="1"/>
          <p:nvPr/>
        </p:nvSpPr>
        <p:spPr>
          <a:xfrm rot="-5400000">
            <a:off x="21253216" y="22824562"/>
            <a:ext cx="3434100" cy="901500"/>
          </a:xfrm>
          <a:prstGeom prst="rect">
            <a:avLst/>
          </a:prstGeom>
          <a:noFill/>
          <a:ln cap="flat" cmpd="sng" w="9525">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Photons / s</a:t>
            </a:r>
            <a:endParaRPr sz="4800">
              <a:latin typeface="Calibri"/>
              <a:ea typeface="Calibri"/>
              <a:cs typeface="Calibri"/>
              <a:sym typeface="Calibri"/>
            </a:endParaRPr>
          </a:p>
        </p:txBody>
      </p:sp>
      <p:sp>
        <p:nvSpPr>
          <p:cNvPr id="134" name="Google Shape;134;p1"/>
          <p:cNvSpPr txBox="1"/>
          <p:nvPr/>
        </p:nvSpPr>
        <p:spPr>
          <a:xfrm>
            <a:off x="22030309" y="24945689"/>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0.001</a:t>
            </a:r>
            <a:endParaRPr sz="4800">
              <a:latin typeface="Calibri"/>
              <a:ea typeface="Calibri"/>
              <a:cs typeface="Calibri"/>
              <a:sym typeface="Calibri"/>
            </a:endParaRPr>
          </a:p>
        </p:txBody>
      </p:sp>
      <p:sp>
        <p:nvSpPr>
          <p:cNvPr id="135" name="Google Shape;135;p1"/>
          <p:cNvSpPr/>
          <p:nvPr/>
        </p:nvSpPr>
        <p:spPr>
          <a:xfrm rot="5400000">
            <a:off x="23744376" y="25274189"/>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6" name="Google Shape;136;p1"/>
          <p:cNvSpPr/>
          <p:nvPr/>
        </p:nvSpPr>
        <p:spPr>
          <a:xfrm rot="5400000">
            <a:off x="23744376" y="24539264"/>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7" name="Google Shape;137;p1"/>
          <p:cNvSpPr/>
          <p:nvPr/>
        </p:nvSpPr>
        <p:spPr>
          <a:xfrm rot="5400000">
            <a:off x="23744376" y="23789859"/>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8" name="Google Shape;138;p1"/>
          <p:cNvSpPr/>
          <p:nvPr/>
        </p:nvSpPr>
        <p:spPr>
          <a:xfrm rot="5400000">
            <a:off x="23744376" y="23044311"/>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39" name="Google Shape;139;p1"/>
          <p:cNvSpPr/>
          <p:nvPr/>
        </p:nvSpPr>
        <p:spPr>
          <a:xfrm rot="5400000">
            <a:off x="23744376" y="22273883"/>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0" name="Google Shape;140;p1"/>
          <p:cNvSpPr/>
          <p:nvPr/>
        </p:nvSpPr>
        <p:spPr>
          <a:xfrm rot="5400000">
            <a:off x="23744376" y="21537884"/>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1" name="Google Shape;141;p1"/>
          <p:cNvSpPr txBox="1"/>
          <p:nvPr/>
        </p:nvSpPr>
        <p:spPr>
          <a:xfrm>
            <a:off x="22030309" y="21143673"/>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0.006</a:t>
            </a:r>
            <a:endParaRPr sz="4800">
              <a:latin typeface="Calibri"/>
              <a:ea typeface="Calibri"/>
              <a:cs typeface="Calibri"/>
              <a:sym typeface="Calibri"/>
            </a:endParaRPr>
          </a:p>
        </p:txBody>
      </p:sp>
      <p:sp>
        <p:nvSpPr>
          <p:cNvPr id="142" name="Google Shape;142;p1"/>
          <p:cNvSpPr txBox="1"/>
          <p:nvPr/>
        </p:nvSpPr>
        <p:spPr>
          <a:xfrm rot="-5400000">
            <a:off x="11531776" y="30232080"/>
            <a:ext cx="3434100" cy="901500"/>
          </a:xfrm>
          <a:prstGeom prst="rect">
            <a:avLst/>
          </a:prstGeom>
          <a:noFill/>
          <a:ln cap="flat" cmpd="sng" w="9525">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Photons / s</a:t>
            </a:r>
            <a:endParaRPr sz="4800">
              <a:latin typeface="Calibri"/>
              <a:ea typeface="Calibri"/>
              <a:cs typeface="Calibri"/>
              <a:sym typeface="Calibri"/>
            </a:endParaRPr>
          </a:p>
        </p:txBody>
      </p:sp>
      <p:sp>
        <p:nvSpPr>
          <p:cNvPr id="143" name="Google Shape;143;p1"/>
          <p:cNvSpPr/>
          <p:nvPr/>
        </p:nvSpPr>
        <p:spPr>
          <a:xfrm rot="5400000">
            <a:off x="14049467" y="33193332"/>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4" name="Google Shape;144;p1"/>
          <p:cNvSpPr txBox="1"/>
          <p:nvPr/>
        </p:nvSpPr>
        <p:spPr>
          <a:xfrm>
            <a:off x="12293538" y="32831987"/>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0.000</a:t>
            </a:r>
            <a:endParaRPr sz="4800">
              <a:latin typeface="Calibri"/>
              <a:ea typeface="Calibri"/>
              <a:cs typeface="Calibri"/>
              <a:sym typeface="Calibri"/>
            </a:endParaRPr>
          </a:p>
        </p:txBody>
      </p:sp>
      <p:sp>
        <p:nvSpPr>
          <p:cNvPr id="145" name="Google Shape;145;p1"/>
          <p:cNvSpPr/>
          <p:nvPr/>
        </p:nvSpPr>
        <p:spPr>
          <a:xfrm rot="5400000">
            <a:off x="14049467" y="32400259"/>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6" name="Google Shape;146;p1"/>
          <p:cNvSpPr/>
          <p:nvPr/>
        </p:nvSpPr>
        <p:spPr>
          <a:xfrm rot="5400000">
            <a:off x="14049467" y="3161835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7" name="Google Shape;147;p1"/>
          <p:cNvSpPr/>
          <p:nvPr/>
        </p:nvSpPr>
        <p:spPr>
          <a:xfrm rot="5400000">
            <a:off x="14049467" y="30820030"/>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8" name="Google Shape;148;p1"/>
          <p:cNvSpPr/>
          <p:nvPr/>
        </p:nvSpPr>
        <p:spPr>
          <a:xfrm rot="5400000">
            <a:off x="14049467" y="3004337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49" name="Google Shape;149;p1"/>
          <p:cNvSpPr/>
          <p:nvPr/>
        </p:nvSpPr>
        <p:spPr>
          <a:xfrm rot="5400000">
            <a:off x="14049467" y="2924355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0" name="Google Shape;150;p1"/>
          <p:cNvSpPr/>
          <p:nvPr/>
        </p:nvSpPr>
        <p:spPr>
          <a:xfrm rot="5400000">
            <a:off x="14049467" y="28453442"/>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1" name="Google Shape;151;p1"/>
          <p:cNvSpPr txBox="1"/>
          <p:nvPr/>
        </p:nvSpPr>
        <p:spPr>
          <a:xfrm>
            <a:off x="12295268" y="28068360"/>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0.030</a:t>
            </a:r>
            <a:endParaRPr sz="4800">
              <a:latin typeface="Calibri"/>
              <a:ea typeface="Calibri"/>
              <a:cs typeface="Calibri"/>
              <a:sym typeface="Calibri"/>
            </a:endParaRPr>
          </a:p>
        </p:txBody>
      </p:sp>
      <p:sp>
        <p:nvSpPr>
          <p:cNvPr id="152" name="Google Shape;152;p1"/>
          <p:cNvSpPr txBox="1"/>
          <p:nvPr/>
        </p:nvSpPr>
        <p:spPr>
          <a:xfrm rot="-5400000">
            <a:off x="21137719" y="30279807"/>
            <a:ext cx="3434100" cy="901500"/>
          </a:xfrm>
          <a:prstGeom prst="rect">
            <a:avLst/>
          </a:prstGeom>
          <a:noFill/>
          <a:ln cap="flat" cmpd="sng" w="9525">
            <a:solidFill>
              <a:schemeClr val="accent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Photons / s</a:t>
            </a:r>
            <a:endParaRPr sz="4800">
              <a:latin typeface="Calibri"/>
              <a:ea typeface="Calibri"/>
              <a:cs typeface="Calibri"/>
              <a:sym typeface="Calibri"/>
            </a:endParaRPr>
          </a:p>
        </p:txBody>
      </p:sp>
      <p:sp>
        <p:nvSpPr>
          <p:cNvPr id="153" name="Google Shape;153;p1"/>
          <p:cNvSpPr/>
          <p:nvPr/>
        </p:nvSpPr>
        <p:spPr>
          <a:xfrm rot="5400000">
            <a:off x="23593617" y="33151834"/>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4" name="Google Shape;154;p1"/>
          <p:cNvSpPr txBox="1"/>
          <p:nvPr/>
        </p:nvSpPr>
        <p:spPr>
          <a:xfrm>
            <a:off x="21880260" y="32802821"/>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0.000</a:t>
            </a:r>
            <a:endParaRPr sz="4800">
              <a:latin typeface="Calibri"/>
              <a:ea typeface="Calibri"/>
              <a:cs typeface="Calibri"/>
              <a:sym typeface="Calibri"/>
            </a:endParaRPr>
          </a:p>
        </p:txBody>
      </p:sp>
      <p:sp>
        <p:nvSpPr>
          <p:cNvPr id="155" name="Google Shape;155;p1"/>
          <p:cNvSpPr/>
          <p:nvPr/>
        </p:nvSpPr>
        <p:spPr>
          <a:xfrm rot="5400000">
            <a:off x="23593617" y="3259429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6" name="Google Shape;156;p1"/>
          <p:cNvSpPr/>
          <p:nvPr/>
        </p:nvSpPr>
        <p:spPr>
          <a:xfrm rot="5400000">
            <a:off x="23593617" y="32010768"/>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7" name="Google Shape;157;p1"/>
          <p:cNvSpPr/>
          <p:nvPr/>
        </p:nvSpPr>
        <p:spPr>
          <a:xfrm rot="5400000">
            <a:off x="23593617" y="31409347"/>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8" name="Google Shape;158;p1"/>
          <p:cNvSpPr/>
          <p:nvPr/>
        </p:nvSpPr>
        <p:spPr>
          <a:xfrm rot="5400000">
            <a:off x="23593617" y="30827074"/>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59" name="Google Shape;159;p1"/>
          <p:cNvSpPr/>
          <p:nvPr/>
        </p:nvSpPr>
        <p:spPr>
          <a:xfrm rot="5400000">
            <a:off x="23593617" y="29661942"/>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60" name="Google Shape;160;p1"/>
          <p:cNvSpPr/>
          <p:nvPr/>
        </p:nvSpPr>
        <p:spPr>
          <a:xfrm rot="5400000">
            <a:off x="23593617" y="29096592"/>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61" name="Google Shape;161;p1"/>
          <p:cNvSpPr txBox="1"/>
          <p:nvPr/>
        </p:nvSpPr>
        <p:spPr>
          <a:xfrm>
            <a:off x="21870532" y="28155360"/>
            <a:ext cx="15810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0.020</a:t>
            </a:r>
            <a:endParaRPr sz="4800">
              <a:latin typeface="Calibri"/>
              <a:ea typeface="Calibri"/>
              <a:cs typeface="Calibri"/>
              <a:sym typeface="Calibri"/>
            </a:endParaRPr>
          </a:p>
        </p:txBody>
      </p:sp>
      <p:sp>
        <p:nvSpPr>
          <p:cNvPr id="162" name="Google Shape;162;p1"/>
          <p:cNvSpPr/>
          <p:nvPr/>
        </p:nvSpPr>
        <p:spPr>
          <a:xfrm rot="5400000">
            <a:off x="23593617" y="30251613"/>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63" name="Google Shape;163;p1"/>
          <p:cNvSpPr/>
          <p:nvPr/>
        </p:nvSpPr>
        <p:spPr>
          <a:xfrm rot="5400000">
            <a:off x="23599287" y="28516705"/>
            <a:ext cx="45600" cy="244500"/>
          </a:xfrm>
          <a:prstGeom prst="rect">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600"/>
          </a:p>
        </p:txBody>
      </p:sp>
      <p:sp>
        <p:nvSpPr>
          <p:cNvPr id="164" name="Google Shape;164;p1"/>
          <p:cNvSpPr txBox="1"/>
          <p:nvPr/>
        </p:nvSpPr>
        <p:spPr>
          <a:xfrm>
            <a:off x="14212836" y="28256633"/>
            <a:ext cx="3742200" cy="90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Score: [6/10]</a:t>
            </a:r>
            <a:endParaRPr sz="48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