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43891200" cy="38404800"/>
  <p:notesSz cx="68580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2096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hnQHRxPFPh7CrDFwMj9XzHb/XsO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029819-7F04-5941-9378-DDEB1D455550}" v="123" dt="2026-04-13T19:15:18.209"/>
    <p1510:client id="{EDED588B-845C-C874-388E-3C09819FAE23}" v="127" dt="2026-04-13T19:15:20.2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>
        <p:scale>
          <a:sx n="31" d="100"/>
          <a:sy n="31" d="100"/>
        </p:scale>
        <p:origin x="1160" y="144"/>
      </p:cViewPr>
      <p:guideLst>
        <p:guide orient="horz" pos="12096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4" y="0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438275" y="696913"/>
            <a:ext cx="398145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14838"/>
            <a:ext cx="5486400" cy="4184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2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2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2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2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2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675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4" y="8829675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>
          <a:extLst>
            <a:ext uri="{FF2B5EF4-FFF2-40B4-BE49-F238E27FC236}">
              <a16:creationId xmlns:a16="http://schemas.microsoft.com/office/drawing/2014/main" id="{12F4F904-A3AC-31DC-236B-3F5A372BFD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:notes">
            <a:extLst>
              <a:ext uri="{FF2B5EF4-FFF2-40B4-BE49-F238E27FC236}">
                <a16:creationId xmlns:a16="http://schemas.microsoft.com/office/drawing/2014/main" id="{ED91CC10-5213-60C2-F422-11E3387111B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4" y="8829675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1:notes">
            <a:extLst>
              <a:ext uri="{FF2B5EF4-FFF2-40B4-BE49-F238E27FC236}">
                <a16:creationId xmlns:a16="http://schemas.microsoft.com/office/drawing/2014/main" id="{CC5598CB-7A0C-F7F5-90D6-E7431D5C86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696913"/>
            <a:ext cx="398145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8" name="Google Shape;48;p1:notes">
            <a:extLst>
              <a:ext uri="{FF2B5EF4-FFF2-40B4-BE49-F238E27FC236}">
                <a16:creationId xmlns:a16="http://schemas.microsoft.com/office/drawing/2014/main" id="{FC16F126-6545-774A-F29C-54191D3D447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14838"/>
            <a:ext cx="5486400" cy="4184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14275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3"/>
          <p:cNvSpPr txBox="1">
            <a:spLocks noGrp="1"/>
          </p:cNvSpPr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body" idx="1"/>
          </p:nvPr>
        </p:nvSpPr>
        <p:spPr>
          <a:xfrm rot="5400000">
            <a:off x="9272474" y="1881925"/>
            <a:ext cx="25346257" cy="39503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558800" algn="l" rtl="0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58800" algn="l" rtl="0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–"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58800" algn="l" rtl="0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0700" algn="l" rtl="0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–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0700" algn="l" rtl="0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0700" algn="l" rtl="0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520700" algn="l" rtl="0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520700" algn="l" rtl="0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520700" algn="l" rtl="0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>
  <p:cSld name="Vertical Title and 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body" idx="1"/>
          </p:nvPr>
        </p:nvSpPr>
        <p:spPr>
          <a:xfrm>
            <a:off x="2193927" y="8960472"/>
            <a:ext cx="39503351" cy="25346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558800" algn="l" rtl="0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58800" algn="l" rtl="0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–"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58800" algn="l" rtl="0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0700" algn="l" rtl="0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–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0700" algn="l" rtl="0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0700" algn="l" rtl="0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520700" algn="l" rtl="0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520700" algn="l" rtl="0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520700" algn="l" rtl="0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>
            <a:spLocks noGrp="1"/>
          </p:cNvSpPr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body" idx="1"/>
          </p:nvPr>
        </p:nvSpPr>
        <p:spPr>
          <a:xfrm>
            <a:off x="2193927" y="8960472"/>
            <a:ext cx="19599275" cy="25346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584200" algn="l" rtl="0">
              <a:lnSpc>
                <a:spcPct val="100000"/>
              </a:lnSpc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3340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–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82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572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–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572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572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572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572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572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Google Shape;24;p8"/>
          <p:cNvSpPr txBox="1">
            <a:spLocks noGrp="1"/>
          </p:cNvSpPr>
          <p:nvPr>
            <p:ph type="body" idx="2"/>
          </p:nvPr>
        </p:nvSpPr>
        <p:spPr>
          <a:xfrm>
            <a:off x="22098000" y="8960472"/>
            <a:ext cx="19599276" cy="25346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584200" algn="l" rtl="0">
              <a:lnSpc>
                <a:spcPct val="100000"/>
              </a:lnSpc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3340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–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82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572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–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572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572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572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572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572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>
            <a:spLocks noGrp="1"/>
          </p:cNvSpPr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body" idx="1"/>
          </p:nvPr>
        </p:nvSpPr>
        <p:spPr>
          <a:xfrm>
            <a:off x="2193926" y="8596198"/>
            <a:ext cx="19392900" cy="3584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body" idx="2"/>
          </p:nvPr>
        </p:nvSpPr>
        <p:spPr>
          <a:xfrm>
            <a:off x="2193926" y="12180385"/>
            <a:ext cx="19392900" cy="22126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53340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82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572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body" idx="3"/>
          </p:nvPr>
        </p:nvSpPr>
        <p:spPr>
          <a:xfrm>
            <a:off x="22294852" y="8596198"/>
            <a:ext cx="19402426" cy="3584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body" idx="4"/>
          </p:nvPr>
        </p:nvSpPr>
        <p:spPr>
          <a:xfrm>
            <a:off x="22294852" y="12180385"/>
            <a:ext cx="19402426" cy="22126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53340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82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572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0"/>
          <p:cNvSpPr txBox="1">
            <a:spLocks noGrp="1"/>
          </p:cNvSpPr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>
            <a:spLocks noGrp="1"/>
          </p:cNvSpPr>
          <p:nvPr>
            <p:ph type="title"/>
          </p:nvPr>
        </p:nvSpPr>
        <p:spPr>
          <a:xfrm>
            <a:off x="2193926" y="1528646"/>
            <a:ext cx="14439900" cy="6508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body" idx="1"/>
          </p:nvPr>
        </p:nvSpPr>
        <p:spPr>
          <a:xfrm>
            <a:off x="17160877" y="1528648"/>
            <a:ext cx="24536399" cy="32778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635000" algn="l" rtl="0">
              <a:lnSpc>
                <a:spcPct val="100000"/>
              </a:lnSpc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Char char="•"/>
              <a:defRPr sz="6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84200" algn="l" rtl="0">
              <a:lnSpc>
                <a:spcPct val="100000"/>
              </a:lnSpc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–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33400" algn="l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82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82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82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82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82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82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" name="Google Shape;36;p11"/>
          <p:cNvSpPr txBox="1">
            <a:spLocks noGrp="1"/>
          </p:cNvSpPr>
          <p:nvPr>
            <p:ph type="body" idx="2"/>
          </p:nvPr>
        </p:nvSpPr>
        <p:spPr>
          <a:xfrm>
            <a:off x="2193926" y="8036779"/>
            <a:ext cx="14439900" cy="2626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 txBox="1">
            <a:spLocks noGrp="1"/>
          </p:cNvSpPr>
          <p:nvPr>
            <p:ph type="title"/>
          </p:nvPr>
        </p:nvSpPr>
        <p:spPr>
          <a:xfrm>
            <a:off x="8604251" y="26884663"/>
            <a:ext cx="26333450" cy="3171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Google Shape;39;p12"/>
          <p:cNvSpPr>
            <a:spLocks noGrp="1"/>
          </p:cNvSpPr>
          <p:nvPr>
            <p:ph type="pic" idx="2"/>
          </p:nvPr>
        </p:nvSpPr>
        <p:spPr>
          <a:xfrm>
            <a:off x="8604251" y="3431325"/>
            <a:ext cx="26333450" cy="23043529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Google Shape;40;p12"/>
          <p:cNvSpPr txBox="1">
            <a:spLocks noGrp="1"/>
          </p:cNvSpPr>
          <p:nvPr>
            <p:ph type="body" idx="1"/>
          </p:nvPr>
        </p:nvSpPr>
        <p:spPr>
          <a:xfrm>
            <a:off x="8604251" y="30055791"/>
            <a:ext cx="26333450" cy="4507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/>
          <p:nvPr/>
        </p:nvSpPr>
        <p:spPr>
          <a:xfrm>
            <a:off x="43213019" y="6657123"/>
            <a:ext cx="685800" cy="31800645"/>
          </a:xfrm>
          <a:prstGeom prst="rect">
            <a:avLst/>
          </a:prstGeom>
          <a:solidFill>
            <a:srgbClr val="29459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400"/>
              <a:buFont typeface="Arial"/>
              <a:buNone/>
            </a:pPr>
            <a:endParaRPr sz="10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3"/>
          <p:cNvSpPr/>
          <p:nvPr/>
        </p:nvSpPr>
        <p:spPr>
          <a:xfrm>
            <a:off x="0" y="6657123"/>
            <a:ext cx="685800" cy="31800645"/>
          </a:xfrm>
          <a:prstGeom prst="rect">
            <a:avLst/>
          </a:prstGeom>
          <a:solidFill>
            <a:srgbClr val="76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400"/>
              <a:buFont typeface="Arial"/>
              <a:buNone/>
            </a:pPr>
            <a:endParaRPr sz="10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472492" y="518070"/>
            <a:ext cx="8961120" cy="567964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" name="Google Shape;13;p3"/>
          <p:cNvCxnSpPr/>
          <p:nvPr/>
        </p:nvCxnSpPr>
        <p:spPr>
          <a:xfrm>
            <a:off x="-48126" y="6657123"/>
            <a:ext cx="43946946" cy="0"/>
          </a:xfrm>
          <a:prstGeom prst="straightConnector1">
            <a:avLst/>
          </a:prstGeom>
          <a:noFill/>
          <a:ln w="317500" cap="flat" cmpd="sng">
            <a:solidFill>
              <a:srgbClr val="B5AF67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" name="Google Shape;14;p3"/>
          <p:cNvCxnSpPr/>
          <p:nvPr/>
        </p:nvCxnSpPr>
        <p:spPr>
          <a:xfrm>
            <a:off x="-48126" y="38351831"/>
            <a:ext cx="43946946" cy="52968"/>
          </a:xfrm>
          <a:prstGeom prst="straightConnector1">
            <a:avLst/>
          </a:prstGeom>
          <a:noFill/>
          <a:ln w="381000" cap="flat" cmpd="sng">
            <a:solidFill>
              <a:srgbClr val="B5AF67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emf"/><Relationship Id="rId9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>
          <a:extLst>
            <a:ext uri="{FF2B5EF4-FFF2-40B4-BE49-F238E27FC236}">
              <a16:creationId xmlns:a16="http://schemas.microsoft.com/office/drawing/2014/main" id="{F7CA9FFE-F64A-0CE0-E295-ECABFDC57A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">
            <a:extLst>
              <a:ext uri="{FF2B5EF4-FFF2-40B4-BE49-F238E27FC236}">
                <a16:creationId xmlns:a16="http://schemas.microsoft.com/office/drawing/2014/main" id="{E0FF59F6-4ED2-4639-79B7-449CB6BD7C88}"/>
              </a:ext>
            </a:extLst>
          </p:cNvPr>
          <p:cNvSpPr txBox="1"/>
          <p:nvPr/>
        </p:nvSpPr>
        <p:spPr>
          <a:xfrm>
            <a:off x="9193657" y="921684"/>
            <a:ext cx="27352200" cy="523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675" tIns="44825" rIns="89675" bIns="448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en-US" sz="8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Photochemical Activation of Cyanine-Based Nanogels for Controlled Drug Delivery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en-US" sz="6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Presley Clary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-US" sz="5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Faculty Advisor: Dr. </a:t>
            </a:r>
            <a:r>
              <a:rPr lang="en-US" sz="5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Nasri Nesnas</a:t>
            </a:r>
            <a:r>
              <a:rPr lang="en-US" sz="5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Dept. of </a:t>
            </a:r>
            <a:r>
              <a:rPr lang="en-US" sz="5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Chemistry and Chemical Engineering</a:t>
            </a:r>
            <a:r>
              <a:rPr lang="en-US" sz="5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Florida Institute of Technology</a:t>
            </a: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1">
            <a:extLst>
              <a:ext uri="{FF2B5EF4-FFF2-40B4-BE49-F238E27FC236}">
                <a16:creationId xmlns:a16="http://schemas.microsoft.com/office/drawing/2014/main" id="{08F2CEF6-2FC9-3DDC-DE65-8934C9F209EF}"/>
              </a:ext>
            </a:extLst>
          </p:cNvPr>
          <p:cNvSpPr txBox="1"/>
          <p:nvPr/>
        </p:nvSpPr>
        <p:spPr>
          <a:xfrm>
            <a:off x="7945884" y="7394673"/>
            <a:ext cx="184731" cy="1692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400"/>
              <a:buFont typeface="Arial"/>
              <a:buNone/>
            </a:pPr>
            <a:endParaRPr sz="10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">
            <a:extLst>
              <a:ext uri="{FF2B5EF4-FFF2-40B4-BE49-F238E27FC236}">
                <a16:creationId xmlns:a16="http://schemas.microsoft.com/office/drawing/2014/main" id="{8CBAF50F-AE6C-F0D8-E254-9475D78A1720}"/>
              </a:ext>
            </a:extLst>
          </p:cNvPr>
          <p:cNvSpPr txBox="1"/>
          <p:nvPr/>
        </p:nvSpPr>
        <p:spPr>
          <a:xfrm>
            <a:off x="576393" y="7010895"/>
            <a:ext cx="6656177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 b="1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Introduction</a:t>
            </a:r>
            <a:endParaRPr sz="9600" b="1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1">
            <a:extLst>
              <a:ext uri="{FF2B5EF4-FFF2-40B4-BE49-F238E27FC236}">
                <a16:creationId xmlns:a16="http://schemas.microsoft.com/office/drawing/2014/main" id="{C7E6F77F-593E-28DA-C641-EEFC4B940F2F}"/>
              </a:ext>
            </a:extLst>
          </p:cNvPr>
          <p:cNvSpPr txBox="1"/>
          <p:nvPr/>
        </p:nvSpPr>
        <p:spPr>
          <a:xfrm>
            <a:off x="576393" y="23327583"/>
            <a:ext cx="4883414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 b="1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Methods</a:t>
            </a:r>
            <a:endParaRPr sz="9600" b="1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">
            <a:extLst>
              <a:ext uri="{FF2B5EF4-FFF2-40B4-BE49-F238E27FC236}">
                <a16:creationId xmlns:a16="http://schemas.microsoft.com/office/drawing/2014/main" id="{C09328E0-FCB9-7115-8A47-4A1C1965B526}"/>
              </a:ext>
            </a:extLst>
          </p:cNvPr>
          <p:cNvSpPr txBox="1"/>
          <p:nvPr/>
        </p:nvSpPr>
        <p:spPr>
          <a:xfrm>
            <a:off x="15499252" y="7010895"/>
            <a:ext cx="4067721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 b="1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Results</a:t>
            </a:r>
            <a:endParaRPr sz="9600" b="1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">
            <a:extLst>
              <a:ext uri="{FF2B5EF4-FFF2-40B4-BE49-F238E27FC236}">
                <a16:creationId xmlns:a16="http://schemas.microsoft.com/office/drawing/2014/main" id="{AFF0DE3B-CD31-8D2A-15C7-FAD9377003DA}"/>
              </a:ext>
            </a:extLst>
          </p:cNvPr>
          <p:cNvSpPr txBox="1"/>
          <p:nvPr/>
        </p:nvSpPr>
        <p:spPr>
          <a:xfrm>
            <a:off x="27851910" y="28493501"/>
            <a:ext cx="102243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 b="1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Acknowledgements</a:t>
            </a:r>
            <a:endParaRPr sz="9600" b="1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">
            <a:extLst>
              <a:ext uri="{FF2B5EF4-FFF2-40B4-BE49-F238E27FC236}">
                <a16:creationId xmlns:a16="http://schemas.microsoft.com/office/drawing/2014/main" id="{7F628B53-D9C7-B55D-ECA7-5D24347FCDF9}"/>
              </a:ext>
            </a:extLst>
          </p:cNvPr>
          <p:cNvSpPr txBox="1"/>
          <p:nvPr/>
        </p:nvSpPr>
        <p:spPr>
          <a:xfrm>
            <a:off x="27851910" y="33521284"/>
            <a:ext cx="5959213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 b="1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References</a:t>
            </a:r>
            <a:endParaRPr sz="9600" b="1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">
            <a:extLst>
              <a:ext uri="{FF2B5EF4-FFF2-40B4-BE49-F238E27FC236}">
                <a16:creationId xmlns:a16="http://schemas.microsoft.com/office/drawing/2014/main" id="{CE84F847-054B-8DE0-21B6-2B16016D185C}"/>
              </a:ext>
            </a:extLst>
          </p:cNvPr>
          <p:cNvSpPr txBox="1"/>
          <p:nvPr/>
        </p:nvSpPr>
        <p:spPr>
          <a:xfrm>
            <a:off x="15499252" y="13015590"/>
            <a:ext cx="7059655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>
                <a:latin typeface="Calibri"/>
                <a:ea typeface="Calibri"/>
                <a:cs typeface="Calibri"/>
                <a:sym typeface="Calibri"/>
              </a:rPr>
              <a:t>Chemical Process</a:t>
            </a:r>
            <a:endParaRPr sz="72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">
            <a:extLst>
              <a:ext uri="{FF2B5EF4-FFF2-40B4-BE49-F238E27FC236}">
                <a16:creationId xmlns:a16="http://schemas.microsoft.com/office/drawing/2014/main" id="{D49A8E4F-16FE-E8F9-3B08-FE465D0EDC52}"/>
              </a:ext>
            </a:extLst>
          </p:cNvPr>
          <p:cNvSpPr txBox="1"/>
          <p:nvPr/>
        </p:nvSpPr>
        <p:spPr>
          <a:xfrm>
            <a:off x="15499252" y="29238603"/>
            <a:ext cx="7109208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>
                <a:latin typeface="Calibri"/>
                <a:ea typeface="Calibri"/>
                <a:cs typeface="Calibri"/>
                <a:sym typeface="Calibri"/>
              </a:rPr>
              <a:t>Biological Process</a:t>
            </a:r>
            <a:endParaRPr sz="72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">
            <a:extLst>
              <a:ext uri="{FF2B5EF4-FFF2-40B4-BE49-F238E27FC236}">
                <a16:creationId xmlns:a16="http://schemas.microsoft.com/office/drawing/2014/main" id="{BE9F5C54-E733-5E4C-992B-2664C10A8499}"/>
              </a:ext>
            </a:extLst>
          </p:cNvPr>
          <p:cNvSpPr txBox="1"/>
          <p:nvPr/>
        </p:nvSpPr>
        <p:spPr>
          <a:xfrm>
            <a:off x="1150107" y="28140475"/>
            <a:ext cx="139836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>
                <a:latin typeface="Calibri"/>
                <a:ea typeface="Calibri"/>
                <a:cs typeface="Calibri"/>
                <a:sym typeface="Calibri"/>
              </a:rPr>
              <a:t>Synthesis of Cyanine-Based Nanogel</a:t>
            </a:r>
            <a:endParaRPr sz="72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">
            <a:extLst>
              <a:ext uri="{FF2B5EF4-FFF2-40B4-BE49-F238E27FC236}">
                <a16:creationId xmlns:a16="http://schemas.microsoft.com/office/drawing/2014/main" id="{C873D39C-8605-ACBD-C8CC-955ED0CEE07D}"/>
              </a:ext>
            </a:extLst>
          </p:cNvPr>
          <p:cNvSpPr txBox="1"/>
          <p:nvPr/>
        </p:nvSpPr>
        <p:spPr>
          <a:xfrm>
            <a:off x="2015611" y="37094833"/>
            <a:ext cx="12252591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latin typeface="Calibri"/>
                <a:ea typeface="Calibri"/>
                <a:cs typeface="Calibri"/>
                <a:sym typeface="Calibri"/>
              </a:rPr>
              <a:t>Scheme 2.</a:t>
            </a:r>
            <a:r>
              <a:rPr lang="en-US" sz="48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800" i="1" dirty="0">
                <a:latin typeface="Calibri"/>
                <a:ea typeface="Calibri"/>
                <a:cs typeface="Calibri"/>
                <a:sym typeface="Calibri"/>
              </a:rPr>
              <a:t>Synthesis of Cyanine-based Nanogels.</a:t>
            </a:r>
            <a:endParaRPr sz="4800" i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">
            <a:extLst>
              <a:ext uri="{FF2B5EF4-FFF2-40B4-BE49-F238E27FC236}">
                <a16:creationId xmlns:a16="http://schemas.microsoft.com/office/drawing/2014/main" id="{2C55DC7B-4EE3-7D17-B063-05A71EF46BF4}"/>
              </a:ext>
            </a:extLst>
          </p:cNvPr>
          <p:cNvSpPr txBox="1"/>
          <p:nvPr/>
        </p:nvSpPr>
        <p:spPr>
          <a:xfrm>
            <a:off x="15568313" y="28437040"/>
            <a:ext cx="12143682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latin typeface="Calibri"/>
                <a:ea typeface="Calibri"/>
                <a:cs typeface="Calibri"/>
                <a:sym typeface="Calibri"/>
              </a:rPr>
              <a:t>Scheme 3.</a:t>
            </a:r>
            <a:r>
              <a:rPr lang="en-US" sz="48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800" i="1" dirty="0">
                <a:latin typeface="Calibri"/>
                <a:ea typeface="Calibri"/>
                <a:cs typeface="Calibri"/>
                <a:sym typeface="Calibri"/>
              </a:rPr>
              <a:t>Nanogel Photolysis Mechanism.</a:t>
            </a:r>
          </a:p>
        </p:txBody>
      </p:sp>
      <p:sp>
        <p:nvSpPr>
          <p:cNvPr id="64" name="Google Shape;64;p1">
            <a:extLst>
              <a:ext uri="{FF2B5EF4-FFF2-40B4-BE49-F238E27FC236}">
                <a16:creationId xmlns:a16="http://schemas.microsoft.com/office/drawing/2014/main" id="{99FACCA4-740D-82D8-B2E0-CC944DC34F9D}"/>
              </a:ext>
            </a:extLst>
          </p:cNvPr>
          <p:cNvSpPr txBox="1"/>
          <p:nvPr/>
        </p:nvSpPr>
        <p:spPr>
          <a:xfrm>
            <a:off x="28020144" y="29941575"/>
            <a:ext cx="15040500" cy="3877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just"/>
            <a:r>
              <a:rPr lang="en-US" sz="4800" dirty="0">
                <a:latin typeface="Calibri"/>
                <a:ea typeface="Calibri"/>
                <a:cs typeface="Calibri"/>
                <a:sym typeface="Calibri"/>
              </a:rPr>
              <a:t>Thank you to my advisor, Dr. Nasri </a:t>
            </a:r>
            <a:r>
              <a:rPr lang="en-US" sz="4800" dirty="0" err="1">
                <a:latin typeface="Calibri"/>
                <a:ea typeface="Calibri"/>
                <a:cs typeface="Calibri"/>
                <a:sym typeface="Calibri"/>
              </a:rPr>
              <a:t>Nesnas</a:t>
            </a:r>
            <a:r>
              <a:rPr lang="en-US" sz="4800" dirty="0">
                <a:latin typeface="Calibri"/>
                <a:ea typeface="Calibri"/>
                <a:cs typeface="Calibri"/>
                <a:sym typeface="Calibri"/>
              </a:rPr>
              <a:t>, for the support on this project and to graduate student Julian Vlad for guiding me in the lab. </a:t>
            </a:r>
            <a:r>
              <a:rPr lang="en-US" sz="4800" dirty="0">
                <a:latin typeface="Calibri"/>
                <a:ea typeface="Calibri"/>
                <a:cs typeface="Calibri"/>
              </a:rPr>
              <a:t>This work was supported by the National Institutes of Health (NIH) under 9R15MH139078-03.</a:t>
            </a:r>
          </a:p>
        </p:txBody>
      </p:sp>
      <p:sp>
        <p:nvSpPr>
          <p:cNvPr id="65" name="Google Shape;65;p1">
            <a:extLst>
              <a:ext uri="{FF2B5EF4-FFF2-40B4-BE49-F238E27FC236}">
                <a16:creationId xmlns:a16="http://schemas.microsoft.com/office/drawing/2014/main" id="{A54B41CD-BEBC-B9CE-380C-A70C08F8C5A3}"/>
              </a:ext>
            </a:extLst>
          </p:cNvPr>
          <p:cNvSpPr txBox="1"/>
          <p:nvPr/>
        </p:nvSpPr>
        <p:spPr>
          <a:xfrm>
            <a:off x="15479996" y="8327364"/>
            <a:ext cx="12189202" cy="46166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NIR light (780nm) induces photolytic fragmentation of the nanogel as shown in </a:t>
            </a:r>
            <a:r>
              <a:rPr lang="en-US" sz="4800" b="1">
                <a:latin typeface="Calibri"/>
                <a:ea typeface="Calibri"/>
                <a:cs typeface="Calibri"/>
                <a:sym typeface="Calibri"/>
              </a:rPr>
              <a:t>Scheme 3</a:t>
            </a: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, triggering the controlled release of the encapsulated temozolomide, which then alkylates DNA strands leading to cell death as seen in </a:t>
            </a:r>
            <a:r>
              <a:rPr lang="en-US" sz="4800" b="1">
                <a:latin typeface="Calibri"/>
                <a:ea typeface="Calibri"/>
                <a:cs typeface="Calibri"/>
                <a:sym typeface="Calibri"/>
              </a:rPr>
              <a:t>Figure 1</a:t>
            </a: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  <p:sp>
        <p:nvSpPr>
          <p:cNvPr id="66" name="Google Shape;66;p1">
            <a:extLst>
              <a:ext uri="{FF2B5EF4-FFF2-40B4-BE49-F238E27FC236}">
                <a16:creationId xmlns:a16="http://schemas.microsoft.com/office/drawing/2014/main" id="{0EC2DDFF-0BF2-A66B-F293-8FD86021FA6E}"/>
              </a:ext>
            </a:extLst>
          </p:cNvPr>
          <p:cNvSpPr txBox="1"/>
          <p:nvPr/>
        </p:nvSpPr>
        <p:spPr>
          <a:xfrm>
            <a:off x="28020144" y="34903443"/>
            <a:ext cx="14870700" cy="313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222222"/>
                </a:solidFill>
                <a:highlight>
                  <a:srgbClr val="FFFFFF"/>
                </a:highlight>
              </a:rPr>
              <a:t>[1] Tapia Hernandez, R., Lee, M. C., Yadav, A. K., &amp; Chan, J. (2022). Repurposing cyanine </a:t>
            </a:r>
            <a:r>
              <a:rPr lang="en-US" sz="3200" err="1">
                <a:solidFill>
                  <a:srgbClr val="222222"/>
                </a:solidFill>
                <a:highlight>
                  <a:srgbClr val="FFFFFF"/>
                </a:highlight>
              </a:rPr>
              <a:t>photoinstability</a:t>
            </a:r>
            <a:r>
              <a:rPr lang="en-US" sz="3200">
                <a:solidFill>
                  <a:srgbClr val="222222"/>
                </a:solidFill>
                <a:highlight>
                  <a:srgbClr val="FFFFFF"/>
                </a:highlight>
              </a:rPr>
              <a:t> to develop near-infrared light-activatable nanogels for in vivo cargo delivery. </a:t>
            </a:r>
            <a:r>
              <a:rPr lang="en-US" sz="3200" i="1">
                <a:solidFill>
                  <a:srgbClr val="222222"/>
                </a:solidFill>
                <a:highlight>
                  <a:srgbClr val="FFFFFF"/>
                </a:highlight>
              </a:rPr>
              <a:t>Journal of the American Chemical Society</a:t>
            </a:r>
            <a:r>
              <a:rPr lang="en-US" sz="3200">
                <a:solidFill>
                  <a:srgbClr val="222222"/>
                </a:solidFill>
                <a:highlight>
                  <a:srgbClr val="FFFFFF"/>
                </a:highlight>
              </a:rPr>
              <a:t>, </a:t>
            </a:r>
            <a:r>
              <a:rPr lang="en-US" sz="3200" i="1">
                <a:solidFill>
                  <a:srgbClr val="222222"/>
                </a:solidFill>
                <a:highlight>
                  <a:srgbClr val="FFFFFF"/>
                </a:highlight>
              </a:rPr>
              <a:t>144</a:t>
            </a:r>
            <a:r>
              <a:rPr lang="en-US" sz="3200">
                <a:solidFill>
                  <a:srgbClr val="222222"/>
                </a:solidFill>
                <a:highlight>
                  <a:srgbClr val="FFFFFF"/>
                </a:highlight>
              </a:rPr>
              <a:t>(39), 18101-18108.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222222"/>
                </a:solidFill>
                <a:highlight>
                  <a:srgbClr val="FFFFFF"/>
                </a:highlight>
              </a:rPr>
              <a:t>[2] Danson, S. J., &amp; Middleton, M. R. (2001). Temozolomide: a novel oral alkylating agent. </a:t>
            </a:r>
            <a:r>
              <a:rPr lang="en-US" sz="3200" i="1">
                <a:solidFill>
                  <a:srgbClr val="222222"/>
                </a:solidFill>
                <a:highlight>
                  <a:srgbClr val="FFFFFF"/>
                </a:highlight>
              </a:rPr>
              <a:t>Expert review of anticancer therapy</a:t>
            </a:r>
            <a:r>
              <a:rPr lang="en-US" sz="3200">
                <a:solidFill>
                  <a:srgbClr val="222222"/>
                </a:solidFill>
                <a:highlight>
                  <a:srgbClr val="FFFFFF"/>
                </a:highlight>
              </a:rPr>
              <a:t>, </a:t>
            </a:r>
            <a:r>
              <a:rPr lang="en-US" sz="3200" i="1">
                <a:solidFill>
                  <a:srgbClr val="222222"/>
                </a:solidFill>
                <a:highlight>
                  <a:srgbClr val="FFFFFF"/>
                </a:highlight>
              </a:rPr>
              <a:t>1</a:t>
            </a:r>
            <a:r>
              <a:rPr lang="en-US" sz="3200">
                <a:solidFill>
                  <a:srgbClr val="222222"/>
                </a:solidFill>
                <a:highlight>
                  <a:srgbClr val="FFFFFF"/>
                </a:highlight>
              </a:rPr>
              <a:t>(1), 13-19.</a:t>
            </a:r>
            <a:endParaRPr lang="en-US" sz="3200"/>
          </a:p>
        </p:txBody>
      </p:sp>
      <p:sp>
        <p:nvSpPr>
          <p:cNvPr id="67" name="Google Shape;67;p1">
            <a:extLst>
              <a:ext uri="{FF2B5EF4-FFF2-40B4-BE49-F238E27FC236}">
                <a16:creationId xmlns:a16="http://schemas.microsoft.com/office/drawing/2014/main" id="{480DC49E-DE04-7E30-C4AF-1986B20E87E8}"/>
              </a:ext>
            </a:extLst>
          </p:cNvPr>
          <p:cNvSpPr txBox="1"/>
          <p:nvPr/>
        </p:nvSpPr>
        <p:spPr>
          <a:xfrm>
            <a:off x="806360" y="24611511"/>
            <a:ext cx="14579851" cy="3877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The nanogel was synthesized as shown in </a:t>
            </a:r>
            <a:r>
              <a:rPr lang="en-US" sz="4800" b="1">
                <a:latin typeface="Calibri"/>
                <a:ea typeface="Calibri"/>
                <a:cs typeface="Calibri"/>
                <a:sym typeface="Calibri"/>
              </a:rPr>
              <a:t>Scheme 2.</a:t>
            </a: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 Temozolomide will then be encapsulated in the nanogel by adding its ethanol solution dropwise and purified with centrifugation and water washes before suspending in PBS.</a:t>
            </a:r>
          </a:p>
        </p:txBody>
      </p:sp>
      <p:cxnSp>
        <p:nvCxnSpPr>
          <p:cNvPr id="69" name="Google Shape;69;p1">
            <a:extLst>
              <a:ext uri="{FF2B5EF4-FFF2-40B4-BE49-F238E27FC236}">
                <a16:creationId xmlns:a16="http://schemas.microsoft.com/office/drawing/2014/main" id="{727ECE2A-22E3-21EC-66E3-D060EE832ADD}"/>
              </a:ext>
            </a:extLst>
          </p:cNvPr>
          <p:cNvCxnSpPr/>
          <p:nvPr/>
        </p:nvCxnSpPr>
        <p:spPr>
          <a:xfrm>
            <a:off x="15388607" y="7015472"/>
            <a:ext cx="132000" cy="31036200"/>
          </a:xfrm>
          <a:prstGeom prst="straightConnector1">
            <a:avLst/>
          </a:prstGeom>
          <a:noFill/>
          <a:ln w="152400" cap="flat" cmpd="sng">
            <a:solidFill>
              <a:srgbClr val="76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0" name="Google Shape;70;p1">
            <a:extLst>
              <a:ext uri="{FF2B5EF4-FFF2-40B4-BE49-F238E27FC236}">
                <a16:creationId xmlns:a16="http://schemas.microsoft.com/office/drawing/2014/main" id="{60DB8611-E2A0-8BFC-A494-029CE373063A}"/>
              </a:ext>
            </a:extLst>
          </p:cNvPr>
          <p:cNvCxnSpPr/>
          <p:nvPr/>
        </p:nvCxnSpPr>
        <p:spPr>
          <a:xfrm>
            <a:off x="27736907" y="7025221"/>
            <a:ext cx="84900" cy="31016700"/>
          </a:xfrm>
          <a:prstGeom prst="straightConnector1">
            <a:avLst/>
          </a:prstGeom>
          <a:noFill/>
          <a:ln w="152400" cap="flat" cmpd="sng">
            <a:solidFill>
              <a:srgbClr val="76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1" name="Google Shape;71;p1">
            <a:extLst>
              <a:ext uri="{FF2B5EF4-FFF2-40B4-BE49-F238E27FC236}">
                <a16:creationId xmlns:a16="http://schemas.microsoft.com/office/drawing/2014/main" id="{E6E26414-224D-54A2-0E0F-B1E4BA664C66}"/>
              </a:ext>
            </a:extLst>
          </p:cNvPr>
          <p:cNvSpPr txBox="1"/>
          <p:nvPr/>
        </p:nvSpPr>
        <p:spPr>
          <a:xfrm>
            <a:off x="16080857" y="37001049"/>
            <a:ext cx="11698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latin typeface="Calibri"/>
                <a:ea typeface="Calibri"/>
                <a:cs typeface="Calibri"/>
                <a:sym typeface="Calibri"/>
              </a:rPr>
              <a:t>Figure 1.</a:t>
            </a:r>
            <a:r>
              <a:rPr lang="en-US" sz="48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800" i="1" dirty="0">
                <a:latin typeface="Calibri"/>
                <a:ea typeface="Calibri"/>
                <a:cs typeface="Calibri"/>
                <a:sym typeface="Calibri"/>
              </a:rPr>
              <a:t>Targeted Delivery of Temozolomide.</a:t>
            </a:r>
            <a:endParaRPr sz="4800" i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1">
            <a:extLst>
              <a:ext uri="{FF2B5EF4-FFF2-40B4-BE49-F238E27FC236}">
                <a16:creationId xmlns:a16="http://schemas.microsoft.com/office/drawing/2014/main" id="{1D186202-F400-C4CC-2913-24840D610FF1}"/>
              </a:ext>
            </a:extLst>
          </p:cNvPr>
          <p:cNvSpPr txBox="1"/>
          <p:nvPr/>
        </p:nvSpPr>
        <p:spPr>
          <a:xfrm>
            <a:off x="29349549" y="17462087"/>
            <a:ext cx="13039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-US" sz="4800" b="1" dirty="0">
                <a:latin typeface="Calibri"/>
                <a:ea typeface="Calibri"/>
                <a:cs typeface="Calibri"/>
                <a:sym typeface="Calibri"/>
              </a:rPr>
              <a:t>Figure 2.</a:t>
            </a:r>
            <a:r>
              <a:rPr lang="en-US" sz="48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800" baseline="30000" dirty="0"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4800" dirty="0">
                <a:latin typeface="Calibri"/>
                <a:ea typeface="Calibri"/>
                <a:cs typeface="Calibri"/>
                <a:sym typeface="Calibri"/>
              </a:rPr>
              <a:t>H </a:t>
            </a:r>
            <a:r>
              <a:rPr lang="en-US" sz="4800" i="1" dirty="0">
                <a:latin typeface="Calibri"/>
                <a:ea typeface="Calibri"/>
                <a:cs typeface="Calibri"/>
                <a:sym typeface="Calibri"/>
              </a:rPr>
              <a:t>NMR Spectrum of Nanogel Precursor.</a:t>
            </a:r>
            <a:endParaRPr sz="4800" i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1">
            <a:extLst>
              <a:ext uri="{FF2B5EF4-FFF2-40B4-BE49-F238E27FC236}">
                <a16:creationId xmlns:a16="http://schemas.microsoft.com/office/drawing/2014/main" id="{B4C68458-60A2-B053-BDB0-F6A3221D113B}"/>
              </a:ext>
            </a:extLst>
          </p:cNvPr>
          <p:cNvSpPr txBox="1"/>
          <p:nvPr/>
        </p:nvSpPr>
        <p:spPr>
          <a:xfrm>
            <a:off x="806360" y="8246327"/>
            <a:ext cx="13887964" cy="9048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en-US" sz="4800" dirty="0" err="1">
                <a:latin typeface="Calibri"/>
                <a:ea typeface="Calibri"/>
                <a:cs typeface="Calibri"/>
              </a:rPr>
              <a:t>Cyanines</a:t>
            </a:r>
            <a:r>
              <a:rPr lang="en-US" sz="4800" dirty="0">
                <a:latin typeface="Calibri"/>
                <a:ea typeface="Calibri"/>
                <a:cs typeface="Calibri"/>
              </a:rPr>
              <a:t> are highly conjugated molecules with useful properties, such as ease of aggregation and fluorescence. In this project, they were incorporated into an acrylamide-based nanogel made through organic synthesis to exploit these properties for controlled drug delivery. Exposing the nanogel to near-infrared (NIR) light causes it to react with reactive oxygen species (ROS), forming an unstable intermediate. The intermediate splits into two fragments, releasing the nanogel's cargo.</a:t>
            </a:r>
            <a:r>
              <a:rPr lang="en-US" sz="4800" baseline="30000" dirty="0">
                <a:latin typeface="Calibri"/>
                <a:ea typeface="Calibri"/>
                <a:cs typeface="Calibri"/>
              </a:rPr>
              <a:t>1</a:t>
            </a:r>
            <a:r>
              <a:rPr lang="en-US" sz="4800" dirty="0">
                <a:latin typeface="Calibri"/>
                <a:ea typeface="Calibri"/>
                <a:cs typeface="Calibri"/>
              </a:rPr>
              <a:t> The cargo, temozolomide, is an alkylating agent which can be used to disrupt the DNA of cancer cells.</a:t>
            </a:r>
            <a:r>
              <a:rPr lang="en-US" sz="4800" baseline="30000" dirty="0">
                <a:latin typeface="Calibri"/>
                <a:ea typeface="Calibri"/>
                <a:cs typeface="Calibri"/>
              </a:rPr>
              <a:t>2</a:t>
            </a:r>
            <a:endParaRPr lang="en-US" baseline="30000" dirty="0"/>
          </a:p>
        </p:txBody>
      </p:sp>
      <p:sp>
        <p:nvSpPr>
          <p:cNvPr id="5" name="Google Shape;55;p1">
            <a:extLst>
              <a:ext uri="{FF2B5EF4-FFF2-40B4-BE49-F238E27FC236}">
                <a16:creationId xmlns:a16="http://schemas.microsoft.com/office/drawing/2014/main" id="{E8436696-54EF-DAF0-91F9-0EF0343708EE}"/>
              </a:ext>
            </a:extLst>
          </p:cNvPr>
          <p:cNvSpPr txBox="1"/>
          <p:nvPr/>
        </p:nvSpPr>
        <p:spPr>
          <a:xfrm>
            <a:off x="27982705" y="20375068"/>
            <a:ext cx="6210575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 b="1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Conclusions</a:t>
            </a:r>
            <a:endParaRPr sz="9600" b="1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BD494A7-4E00-F0DF-011D-591FF46EC8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072" y="29358918"/>
            <a:ext cx="14757400" cy="76454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A47B92F-AC9A-B1F6-D84D-60EFE7BF93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824881" y="14418641"/>
            <a:ext cx="11607800" cy="13614400"/>
          </a:xfrm>
          <a:prstGeom prst="rect">
            <a:avLst/>
          </a:prstGeom>
        </p:spPr>
      </p:pic>
      <p:pic>
        <p:nvPicPr>
          <p:cNvPr id="3" name="Picture 2" descr="A diagram of a cell&#10;&#10;AI-generated content may be incorrect.">
            <a:extLst>
              <a:ext uri="{FF2B5EF4-FFF2-40B4-BE49-F238E27FC236}">
                <a16:creationId xmlns:a16="http://schemas.microsoft.com/office/drawing/2014/main" id="{E8235476-71DD-0D69-E640-E47B8EA361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289625" y="30400810"/>
            <a:ext cx="10733152" cy="6829425"/>
          </a:xfrm>
          <a:prstGeom prst="rect">
            <a:avLst/>
          </a:prstGeom>
        </p:spPr>
      </p:pic>
      <p:sp>
        <p:nvSpPr>
          <p:cNvPr id="4" name="Google Shape;65;p1">
            <a:extLst>
              <a:ext uri="{FF2B5EF4-FFF2-40B4-BE49-F238E27FC236}">
                <a16:creationId xmlns:a16="http://schemas.microsoft.com/office/drawing/2014/main" id="{6B3C1CA0-6ACD-D96A-0EDA-20CEE6C614EA}"/>
              </a:ext>
            </a:extLst>
          </p:cNvPr>
          <p:cNvSpPr txBox="1"/>
          <p:nvPr/>
        </p:nvSpPr>
        <p:spPr>
          <a:xfrm>
            <a:off x="27966439" y="18403634"/>
            <a:ext cx="15072608" cy="2400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en-US" sz="4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Future work includes imaging the completed nanogel with a scanning electron microscope and sending to biologists to test the effectiveness of temozolomide release.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3DBDF06-413D-A5B8-0994-4BA9458BE303}"/>
              </a:ext>
            </a:extLst>
          </p:cNvPr>
          <p:cNvSpPr txBox="1"/>
          <p:nvPr/>
        </p:nvSpPr>
        <p:spPr>
          <a:xfrm>
            <a:off x="28489790" y="25223699"/>
            <a:ext cx="510778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Cyanine-based nanogel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0CE348C-CE47-B760-99D8-EB26C6A0C9DA}"/>
              </a:ext>
            </a:extLst>
          </p:cNvPr>
          <p:cNvSpPr txBox="1"/>
          <p:nvPr/>
        </p:nvSpPr>
        <p:spPr>
          <a:xfrm>
            <a:off x="38842950" y="25285255"/>
            <a:ext cx="383814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Methylated DNA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Google Shape;65;p1">
            <a:extLst>
              <a:ext uri="{FF2B5EF4-FFF2-40B4-BE49-F238E27FC236}">
                <a16:creationId xmlns:a16="http://schemas.microsoft.com/office/drawing/2014/main" id="{FDFBAF40-2CB3-31B2-93EE-0347976FCE7D}"/>
              </a:ext>
            </a:extLst>
          </p:cNvPr>
          <p:cNvSpPr txBox="1"/>
          <p:nvPr/>
        </p:nvSpPr>
        <p:spPr>
          <a:xfrm>
            <a:off x="28012231" y="26045338"/>
            <a:ext cx="15072608" cy="2400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en-US" sz="4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After synthesis, cyanine nanogel is loaded with temozolomide and photochemically activated, causing released cargo to disrupt cancerous DNA at tumor site.</a:t>
            </a:r>
            <a:endParaRPr lang="en-US" sz="4800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9174EDEB-EE6E-D244-DB22-A6CF35B08D4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7847637" y="6888599"/>
            <a:ext cx="15375693" cy="10721531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2E42FD1-4D62-5277-9250-04DE36AE8A7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695337" y="11287155"/>
            <a:ext cx="6299200" cy="20828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C897C9C1-DF47-3F00-F936-BEB6601756C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374810" y="21904843"/>
            <a:ext cx="5537200" cy="31242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A4A7A1A-92B3-FF71-BBA4-256BB6326A0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5210466" y="22489043"/>
            <a:ext cx="2260600" cy="1955800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720E67AB-430E-E42B-B97D-B2ABED6DC035}"/>
              </a:ext>
            </a:extLst>
          </p:cNvPr>
          <p:cNvSpPr txBox="1"/>
          <p:nvPr/>
        </p:nvSpPr>
        <p:spPr>
          <a:xfrm>
            <a:off x="34665401" y="25223699"/>
            <a:ext cx="335073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Temozolomide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023D09-1FEA-5107-59A6-57C2F5945CD2}"/>
              </a:ext>
            </a:extLst>
          </p:cNvPr>
          <p:cNvSpPr txBox="1"/>
          <p:nvPr/>
        </p:nvSpPr>
        <p:spPr>
          <a:xfrm>
            <a:off x="1124008" y="20566713"/>
            <a:ext cx="3277004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Temozolomide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0FB0E3C-505F-6361-7828-8DF7CA3C1913}"/>
              </a:ext>
            </a:extLst>
          </p:cNvPr>
          <p:cNvSpPr txBox="1"/>
          <p:nvPr/>
        </p:nvSpPr>
        <p:spPr>
          <a:xfrm>
            <a:off x="3242592" y="22082216"/>
            <a:ext cx="3749983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Methylated DNA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C7510CF-FE36-73A5-6BAE-7037662ACDD0}"/>
              </a:ext>
            </a:extLst>
          </p:cNvPr>
          <p:cNvSpPr txBox="1"/>
          <p:nvPr/>
        </p:nvSpPr>
        <p:spPr>
          <a:xfrm>
            <a:off x="7801180" y="17607296"/>
            <a:ext cx="3010681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Methyl diazonium ion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B69851C-BBF9-DDBF-A271-33BEB334B6C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931003" y="21168055"/>
            <a:ext cx="1930458" cy="2022286"/>
          </a:xfrm>
          <a:prstGeom prst="rect">
            <a:avLst/>
          </a:prstGeom>
        </p:spPr>
      </p:pic>
      <p:sp>
        <p:nvSpPr>
          <p:cNvPr id="73" name="Google Shape;73;p1">
            <a:extLst>
              <a:ext uri="{FF2B5EF4-FFF2-40B4-BE49-F238E27FC236}">
                <a16:creationId xmlns:a16="http://schemas.microsoft.com/office/drawing/2014/main" id="{A6E86A6F-8CDC-E671-6B56-512B7A63A442}"/>
              </a:ext>
            </a:extLst>
          </p:cNvPr>
          <p:cNvSpPr txBox="1"/>
          <p:nvPr/>
        </p:nvSpPr>
        <p:spPr>
          <a:xfrm>
            <a:off x="809897" y="22849853"/>
            <a:ext cx="14297440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-US" sz="4800" b="1" dirty="0">
                <a:latin typeface="Calibri"/>
                <a:ea typeface="Calibri"/>
                <a:cs typeface="Calibri"/>
                <a:sym typeface="Calibri"/>
              </a:rPr>
              <a:t>Scheme 1.</a:t>
            </a:r>
            <a:r>
              <a:rPr lang="en-US" sz="48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800" i="1" dirty="0">
                <a:latin typeface="Calibri"/>
                <a:ea typeface="Calibri"/>
                <a:cs typeface="Calibri"/>
                <a:sym typeface="Calibri"/>
              </a:rPr>
              <a:t>Temozolomide Alkylation of DNA Mechanism.</a:t>
            </a:r>
            <a:endParaRPr sz="4800" i="1" dirty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" name="Picture 7" descr="A blue dna strand&#10;&#10;AI-generated content may be incorrect.">
            <a:extLst>
              <a:ext uri="{FF2B5EF4-FFF2-40B4-BE49-F238E27FC236}">
                <a16:creationId xmlns:a16="http://schemas.microsoft.com/office/drawing/2014/main" id="{5EE6058F-CAD9-0DDD-4FC6-82ECD4D6ACD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368475" y="19599828"/>
            <a:ext cx="1382649" cy="1763244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96FC8CB-2A60-ACF7-BF6D-712E32D77407}"/>
              </a:ext>
            </a:extLst>
          </p:cNvPr>
          <p:cNvCxnSpPr/>
          <p:nvPr/>
        </p:nvCxnSpPr>
        <p:spPr>
          <a:xfrm flipV="1">
            <a:off x="9253938" y="21596941"/>
            <a:ext cx="1726385" cy="72181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A pink blob with black text&#10;&#10;AI-generated content may be incorrect.">
            <a:extLst>
              <a:ext uri="{FF2B5EF4-FFF2-40B4-BE49-F238E27FC236}">
                <a16:creationId xmlns:a16="http://schemas.microsoft.com/office/drawing/2014/main" id="{67727719-C4EE-2F59-7445-8F1A32FBF524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l="-917" t="-584" r="2554" b="15480"/>
          <a:stretch>
            <a:fillRect/>
          </a:stretch>
        </p:blipFill>
        <p:spPr>
          <a:xfrm>
            <a:off x="11006586" y="17900913"/>
            <a:ext cx="3241229" cy="3749467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E490FC9-BFC8-949D-756C-4B573F506C0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8585014" y="21592917"/>
            <a:ext cx="3827394" cy="362521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8129B6B2-ECCC-7C44-76FE-A14A30C6162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05687" y="17218546"/>
            <a:ext cx="7975600" cy="411480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C46A2903-E277-1CF2-4171-E316BAE3544B}"/>
              </a:ext>
            </a:extLst>
          </p:cNvPr>
          <p:cNvSpPr txBox="1"/>
          <p:nvPr/>
        </p:nvSpPr>
        <p:spPr>
          <a:xfrm>
            <a:off x="11231181" y="21705077"/>
            <a:ext cx="3010681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>
                <a:latin typeface="Calibri"/>
                <a:cs typeface="Calibri"/>
              </a:rPr>
              <a:t>Cell death</a:t>
            </a:r>
            <a:endParaRPr lang="en-US" sz="4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40249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911</Words>
  <Application>Microsoft Office PowerPoint</Application>
  <PresentationFormat>Custom</PresentationFormat>
  <Paragraphs>61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shopper</dc:creator>
  <cp:lastModifiedBy>Julian Vlad</cp:lastModifiedBy>
  <cp:revision>260</cp:revision>
  <dcterms:created xsi:type="dcterms:W3CDTF">2007-04-04T14:17:42Z</dcterms:created>
  <dcterms:modified xsi:type="dcterms:W3CDTF">2026-04-13T19:17:53Z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0x0101008CB6C76999A8E946924D195080FADDE7</vt:lpwstr>
  </property>
</Properties>
</file>