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38404800" cx="43891200"/>
  <p:notesSz cx="6858000" cy="92964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2096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  <p:ext uri="GoogleSlidesCustomDataVersion2">
      <go:slidesCustomData xmlns:go="http://customooxmlschemas.google.com/" r:id="rId7" roundtripDataSignature="AMtx7mgw1olYi6zJVRdvewDW0ktrfeHVf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2096" orient="horz"/>
        <p:guide pos="13824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4" y="0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438275" y="696913"/>
            <a:ext cx="398145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14838"/>
            <a:ext cx="5486400" cy="4184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72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72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72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72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72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829675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4" y="8829675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:notes"/>
          <p:cNvSpPr txBox="1"/>
          <p:nvPr>
            <p:ph idx="12" type="sldNum"/>
          </p:nvPr>
        </p:nvSpPr>
        <p:spPr>
          <a:xfrm>
            <a:off x="3884614" y="8829675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p1:notes"/>
          <p:cNvSpPr/>
          <p:nvPr>
            <p:ph idx="2" type="sldImg"/>
          </p:nvPr>
        </p:nvSpPr>
        <p:spPr>
          <a:xfrm>
            <a:off x="1438275" y="696913"/>
            <a:ext cx="398145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8" name="Google Shape;48;p1:notes"/>
          <p:cNvSpPr txBox="1"/>
          <p:nvPr>
            <p:ph idx="1" type="body"/>
          </p:nvPr>
        </p:nvSpPr>
        <p:spPr>
          <a:xfrm>
            <a:off x="685800" y="4414838"/>
            <a:ext cx="5486400" cy="4184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3"/>
          <p:cNvSpPr txBox="1"/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13"/>
          <p:cNvSpPr txBox="1"/>
          <p:nvPr>
            <p:ph idx="1" type="body"/>
          </p:nvPr>
        </p:nvSpPr>
        <p:spPr>
          <a:xfrm rot="5400000">
            <a:off x="9272474" y="1881925"/>
            <a:ext cx="25346257" cy="395033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58800" lvl="0" marL="457200" marR="0" rtl="0" algn="l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•"/>
              <a:defRPr b="0" i="0" sz="5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558800" lvl="1" marL="914400" marR="0" rtl="0" algn="l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–"/>
              <a:defRPr b="0" i="0" sz="5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58800" lvl="2" marL="1371600" marR="0" rtl="0" algn="l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•"/>
              <a:defRPr b="0" i="0" sz="5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520700" lvl="3" marL="18288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–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520700" lvl="4" marL="22860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520700" lvl="5" marL="27432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520700" lvl="6" marL="32004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520700" lvl="7" marL="36576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520700" lvl="8" marL="41148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>
  <p:cSld name="Vertical Title and 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/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6"/>
          <p:cNvSpPr txBox="1"/>
          <p:nvPr>
            <p:ph idx="1" type="body"/>
          </p:nvPr>
        </p:nvSpPr>
        <p:spPr>
          <a:xfrm>
            <a:off x="2193927" y="8960472"/>
            <a:ext cx="39503351" cy="253462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58800" lvl="0" marL="457200" marR="0" rtl="0" algn="l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•"/>
              <a:defRPr b="0" i="0" sz="5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558800" lvl="1" marL="914400" marR="0" rtl="0" algn="l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–"/>
              <a:defRPr b="0" i="0" sz="5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58800" lvl="2" marL="1371600" marR="0" rtl="0" algn="l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•"/>
              <a:defRPr b="0" i="0" sz="5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520700" lvl="3" marL="18288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–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520700" lvl="4" marL="22860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520700" lvl="5" marL="27432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520700" lvl="6" marL="32004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520700" lvl="7" marL="36576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520700" lvl="8" marL="41148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>
  <p:cSld name="Section Header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8"/>
          <p:cNvSpPr txBox="1"/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Google Shape;23;p8"/>
          <p:cNvSpPr txBox="1"/>
          <p:nvPr>
            <p:ph idx="1" type="body"/>
          </p:nvPr>
        </p:nvSpPr>
        <p:spPr>
          <a:xfrm>
            <a:off x="2193927" y="8960472"/>
            <a:ext cx="19599275" cy="253462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84200" lvl="0" marL="457200" marR="0" rtl="0" algn="l">
              <a:lnSpc>
                <a:spcPct val="100000"/>
              </a:lnSpc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b="0" i="0" sz="5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533400" lvl="1" marL="914400" marR="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–"/>
              <a:defRPr b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82600" lvl="2" marL="13716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457200" lvl="3" marL="18288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–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57200" lvl="4" marL="22860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57200" lvl="5" marL="27432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57200" lvl="6" marL="32004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57200" lvl="7" marL="36576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57200" lvl="8" marL="41148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8"/>
          <p:cNvSpPr txBox="1"/>
          <p:nvPr>
            <p:ph idx="2" type="body"/>
          </p:nvPr>
        </p:nvSpPr>
        <p:spPr>
          <a:xfrm>
            <a:off x="22098000" y="8960472"/>
            <a:ext cx="19599276" cy="253462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84200" lvl="0" marL="457200" marR="0" rtl="0" algn="l">
              <a:lnSpc>
                <a:spcPct val="100000"/>
              </a:lnSpc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b="0" i="0" sz="5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533400" lvl="1" marL="914400" marR="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–"/>
              <a:defRPr b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82600" lvl="2" marL="13716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457200" lvl="3" marL="18288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–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57200" lvl="4" marL="22860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57200" lvl="5" marL="27432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57200" lvl="6" marL="32004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57200" lvl="7" marL="36576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57200" lvl="8" marL="41148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9"/>
          <p:cNvSpPr txBox="1"/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Google Shape;27;p9"/>
          <p:cNvSpPr txBox="1"/>
          <p:nvPr>
            <p:ph idx="1" type="body"/>
          </p:nvPr>
        </p:nvSpPr>
        <p:spPr>
          <a:xfrm>
            <a:off x="2193926" y="8596198"/>
            <a:ext cx="19392900" cy="35841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b="1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Google Shape;28;p9"/>
          <p:cNvSpPr txBox="1"/>
          <p:nvPr>
            <p:ph idx="2" type="body"/>
          </p:nvPr>
        </p:nvSpPr>
        <p:spPr>
          <a:xfrm>
            <a:off x="2193926" y="12180385"/>
            <a:ext cx="19392900" cy="221263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33400" lvl="0" marL="457200" marR="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b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82600" lvl="1" marL="9144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–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57200" lvl="2" marL="13716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431800" lvl="3" marL="18288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–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31800" lvl="4" marL="22860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31800" lvl="5" marL="2743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31800" lvl="6" marL="32004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31800" lvl="7" marL="3657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31800" lvl="8" marL="41148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Google Shape;29;p9"/>
          <p:cNvSpPr txBox="1"/>
          <p:nvPr>
            <p:ph idx="3" type="body"/>
          </p:nvPr>
        </p:nvSpPr>
        <p:spPr>
          <a:xfrm>
            <a:off x="22294852" y="8596198"/>
            <a:ext cx="19402426" cy="35841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b="1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9"/>
          <p:cNvSpPr txBox="1"/>
          <p:nvPr>
            <p:ph idx="4" type="body"/>
          </p:nvPr>
        </p:nvSpPr>
        <p:spPr>
          <a:xfrm>
            <a:off x="22294852" y="12180385"/>
            <a:ext cx="19402426" cy="221263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33400" lvl="0" marL="457200" marR="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b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82600" lvl="1" marL="9144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–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57200" lvl="2" marL="13716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431800" lvl="3" marL="18288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–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31800" lvl="4" marL="22860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31800" lvl="5" marL="2743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31800" lvl="6" marL="32004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31800" lvl="7" marL="3657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31800" lvl="8" marL="41148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0"/>
          <p:cNvSpPr txBox="1"/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1"/>
          <p:cNvSpPr txBox="1"/>
          <p:nvPr>
            <p:ph type="title"/>
          </p:nvPr>
        </p:nvSpPr>
        <p:spPr>
          <a:xfrm>
            <a:off x="2193926" y="1528646"/>
            <a:ext cx="14439900" cy="65081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4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" name="Google Shape;35;p11"/>
          <p:cNvSpPr txBox="1"/>
          <p:nvPr>
            <p:ph idx="1" type="body"/>
          </p:nvPr>
        </p:nvSpPr>
        <p:spPr>
          <a:xfrm>
            <a:off x="17160877" y="1528648"/>
            <a:ext cx="24536399" cy="327780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635000" lvl="0" marL="457200" marR="0" rtl="0" algn="l">
              <a:lnSpc>
                <a:spcPct val="100000"/>
              </a:lnSpc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Arial"/>
              <a:buChar char="•"/>
              <a:defRPr b="0" i="0" sz="6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584200" lvl="1" marL="914400" marR="0" rtl="0" algn="l">
              <a:lnSpc>
                <a:spcPct val="100000"/>
              </a:lnSpc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–"/>
              <a:defRPr b="0" i="0" sz="5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33400" lvl="2" marL="1371600" marR="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b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482600" lvl="3" marL="18288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–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82600" lvl="4" marL="22860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82600" lvl="5" marL="2743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82600" lvl="6" marL="32004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82600" lvl="7" marL="36576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82600" lvl="8" marL="41148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p11"/>
          <p:cNvSpPr txBox="1"/>
          <p:nvPr>
            <p:ph idx="2" type="body"/>
          </p:nvPr>
        </p:nvSpPr>
        <p:spPr>
          <a:xfrm>
            <a:off x="2193926" y="8036779"/>
            <a:ext cx="14439900" cy="26269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2"/>
          <p:cNvSpPr txBox="1"/>
          <p:nvPr>
            <p:ph type="title"/>
          </p:nvPr>
        </p:nvSpPr>
        <p:spPr>
          <a:xfrm>
            <a:off x="8604251" y="26884663"/>
            <a:ext cx="26333450" cy="317112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4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Google Shape;39;p12"/>
          <p:cNvSpPr/>
          <p:nvPr>
            <p:ph idx="2" type="pic"/>
          </p:nvPr>
        </p:nvSpPr>
        <p:spPr>
          <a:xfrm>
            <a:off x="8604251" y="3431325"/>
            <a:ext cx="26333450" cy="23043529"/>
          </a:xfrm>
          <a:prstGeom prst="rect">
            <a:avLst/>
          </a:prstGeom>
          <a:noFill/>
          <a:ln>
            <a:noFill/>
          </a:ln>
        </p:spPr>
      </p:sp>
      <p:sp>
        <p:nvSpPr>
          <p:cNvPr id="40" name="Google Shape;40;p12"/>
          <p:cNvSpPr txBox="1"/>
          <p:nvPr>
            <p:ph idx="1" type="body"/>
          </p:nvPr>
        </p:nvSpPr>
        <p:spPr>
          <a:xfrm>
            <a:off x="8604251" y="30055791"/>
            <a:ext cx="26333450" cy="45078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/>
          <p:nvPr/>
        </p:nvSpPr>
        <p:spPr>
          <a:xfrm>
            <a:off x="43213019" y="6657123"/>
            <a:ext cx="685800" cy="31800645"/>
          </a:xfrm>
          <a:prstGeom prst="rect">
            <a:avLst/>
          </a:prstGeom>
          <a:solidFill>
            <a:srgbClr val="29459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400"/>
              <a:buFont typeface="Arial"/>
              <a:buNone/>
            </a:pPr>
            <a:r>
              <a:t/>
            </a:r>
            <a:endParaRPr b="1" i="0" sz="10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3"/>
          <p:cNvSpPr/>
          <p:nvPr/>
        </p:nvSpPr>
        <p:spPr>
          <a:xfrm>
            <a:off x="0" y="6657123"/>
            <a:ext cx="685800" cy="31800645"/>
          </a:xfrm>
          <a:prstGeom prst="rect">
            <a:avLst/>
          </a:prstGeom>
          <a:solidFill>
            <a:srgbClr val="76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400"/>
              <a:buFont typeface="Arial"/>
              <a:buNone/>
            </a:pPr>
            <a:r>
              <a:t/>
            </a:r>
            <a:endParaRPr b="1" i="0" sz="10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" name="Google Shape;12;p3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472492" y="518070"/>
            <a:ext cx="8961120" cy="567964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" name="Google Shape;13;p3"/>
          <p:cNvCxnSpPr/>
          <p:nvPr/>
        </p:nvCxnSpPr>
        <p:spPr>
          <a:xfrm>
            <a:off x="-48126" y="6657123"/>
            <a:ext cx="43946946" cy="0"/>
          </a:xfrm>
          <a:prstGeom prst="straightConnector1">
            <a:avLst/>
          </a:prstGeom>
          <a:noFill/>
          <a:ln cap="flat" cmpd="sng" w="317500">
            <a:solidFill>
              <a:srgbClr val="B5AF67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4" name="Google Shape;14;p3"/>
          <p:cNvCxnSpPr/>
          <p:nvPr/>
        </p:nvCxnSpPr>
        <p:spPr>
          <a:xfrm>
            <a:off x="-48126" y="38351831"/>
            <a:ext cx="43946946" cy="52968"/>
          </a:xfrm>
          <a:prstGeom prst="straightConnector1">
            <a:avLst/>
          </a:prstGeom>
          <a:noFill/>
          <a:ln cap="flat" cmpd="sng" w="381000">
            <a:solidFill>
              <a:srgbClr val="B5AF67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"/>
          <p:cNvSpPr txBox="1"/>
          <p:nvPr/>
        </p:nvSpPr>
        <p:spPr>
          <a:xfrm>
            <a:off x="9296400" y="1410538"/>
            <a:ext cx="27352200" cy="3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25" lIns="89675" spcFirstLastPara="1" rIns="89675" wrap="square" tIns="448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1" lang="en-US" sz="8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FIT AR Navigation App (FITARNA)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b="1" lang="en-US" sz="6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Vincenzo Barager, Dathan Dixon, Jacob Hall-Burns , Ethan Wadley </a:t>
            </a:r>
            <a:endParaRPr b="1" sz="6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Faculty Advisor:</a:t>
            </a:r>
            <a:r>
              <a:rPr b="1" lang="en-US" sz="5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-US" sz="5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Eraldo Ribeiro, Dept. of </a:t>
            </a:r>
            <a:r>
              <a:rPr b="1" lang="en-US" sz="5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Computer Science</a:t>
            </a:r>
            <a:r>
              <a:rPr b="1" i="0" lang="en-US" sz="5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Florida Institute of Technology</a:t>
            </a:r>
            <a:endParaRPr b="1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1"/>
          <p:cNvSpPr txBox="1"/>
          <p:nvPr/>
        </p:nvSpPr>
        <p:spPr>
          <a:xfrm>
            <a:off x="8086727" y="7273927"/>
            <a:ext cx="184731" cy="16927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400"/>
              <a:buFont typeface="Arial"/>
              <a:buNone/>
            </a:pPr>
            <a:r>
              <a:t/>
            </a:r>
            <a:endParaRPr b="1" i="0" sz="10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2" name="Google Shape;52;p1" title="Vulforia_Logo-removebg-preview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035700" y="33578024"/>
            <a:ext cx="5010756" cy="3571876"/>
          </a:xfrm>
          <a:prstGeom prst="rect">
            <a:avLst/>
          </a:prstGeom>
          <a:noFill/>
          <a:ln>
            <a:noFill/>
          </a:ln>
        </p:spPr>
      </p:pic>
      <p:pic>
        <p:nvPicPr>
          <p:cNvPr id="53" name="Google Shape;53;p1" title="Unity_Logo-removebg-preview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4170958" y="32912450"/>
            <a:ext cx="5223550" cy="5223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4" name="Google Shape;54;p1" title="Android_Logo-removebg-preview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4922444" y="33578013"/>
            <a:ext cx="6343650" cy="3571875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"/>
          <p:cNvSpPr/>
          <p:nvPr/>
        </p:nvSpPr>
        <p:spPr>
          <a:xfrm>
            <a:off x="1958625" y="7151750"/>
            <a:ext cx="18869700" cy="1937100"/>
          </a:xfrm>
          <a:prstGeom prst="rect">
            <a:avLst/>
          </a:prstGeom>
          <a:solidFill>
            <a:srgbClr val="76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4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Motivation</a:t>
            </a:r>
            <a:endParaRPr sz="600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0"/>
          </a:p>
        </p:txBody>
      </p:sp>
      <p:sp>
        <p:nvSpPr>
          <p:cNvPr id="56" name="Google Shape;56;p1"/>
          <p:cNvSpPr/>
          <p:nvPr/>
        </p:nvSpPr>
        <p:spPr>
          <a:xfrm>
            <a:off x="22780875" y="22910760"/>
            <a:ext cx="18869700" cy="1937100"/>
          </a:xfrm>
          <a:prstGeom prst="rect">
            <a:avLst/>
          </a:prstGeom>
          <a:solidFill>
            <a:srgbClr val="76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4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Project Goals</a:t>
            </a:r>
            <a:endParaRPr sz="600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0"/>
          </a:p>
        </p:txBody>
      </p:sp>
      <p:sp>
        <p:nvSpPr>
          <p:cNvPr id="57" name="Google Shape;57;p1"/>
          <p:cNvSpPr/>
          <p:nvPr/>
        </p:nvSpPr>
        <p:spPr>
          <a:xfrm>
            <a:off x="1958625" y="26314040"/>
            <a:ext cx="18869700" cy="1937100"/>
          </a:xfrm>
          <a:prstGeom prst="rect">
            <a:avLst/>
          </a:prstGeom>
          <a:solidFill>
            <a:srgbClr val="76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4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Implementation and Approach</a:t>
            </a:r>
            <a:endParaRPr sz="600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0"/>
          </a:p>
        </p:txBody>
      </p:sp>
      <p:sp>
        <p:nvSpPr>
          <p:cNvPr id="58" name="Google Shape;58;p1"/>
          <p:cNvSpPr/>
          <p:nvPr/>
        </p:nvSpPr>
        <p:spPr>
          <a:xfrm>
            <a:off x="23016984" y="7151740"/>
            <a:ext cx="18869700" cy="1937100"/>
          </a:xfrm>
          <a:prstGeom prst="rect">
            <a:avLst/>
          </a:prstGeom>
          <a:solidFill>
            <a:srgbClr val="76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4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System Architecture</a:t>
            </a:r>
            <a:endParaRPr sz="600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0"/>
          </a:p>
        </p:txBody>
      </p:sp>
      <p:sp>
        <p:nvSpPr>
          <p:cNvPr id="59" name="Google Shape;59;p1"/>
          <p:cNvSpPr/>
          <p:nvPr/>
        </p:nvSpPr>
        <p:spPr>
          <a:xfrm>
            <a:off x="22780875" y="30975350"/>
            <a:ext cx="18869700" cy="1937100"/>
          </a:xfrm>
          <a:prstGeom prst="rect">
            <a:avLst/>
          </a:prstGeom>
          <a:solidFill>
            <a:srgbClr val="76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4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Software Stack</a:t>
            </a:r>
            <a:endParaRPr sz="600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0"/>
          </a:p>
        </p:txBody>
      </p:sp>
      <p:sp>
        <p:nvSpPr>
          <p:cNvPr id="60" name="Google Shape;60;p1"/>
          <p:cNvSpPr txBox="1"/>
          <p:nvPr/>
        </p:nvSpPr>
        <p:spPr>
          <a:xfrm>
            <a:off x="2461425" y="9816313"/>
            <a:ext cx="17864100" cy="60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533400" lvl="0" marL="457200" rtl="0" algn="l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●"/>
            </a:pPr>
            <a:r>
              <a:rPr lang="en-US" sz="4800">
                <a:latin typeface="Calibri"/>
                <a:ea typeface="Calibri"/>
                <a:cs typeface="Calibri"/>
                <a:sym typeface="Calibri"/>
              </a:rPr>
              <a:t>Navigation Complexity: Large-scale academic facilities like the Evans Library present significant wayfinding challenges for new students and visitors.</a:t>
            </a:r>
            <a:endParaRPr sz="4800">
              <a:latin typeface="Calibri"/>
              <a:ea typeface="Calibri"/>
              <a:cs typeface="Calibri"/>
              <a:sym typeface="Calibri"/>
            </a:endParaRPr>
          </a:p>
          <a:p>
            <a:pPr indent="-533400" lvl="0" marL="457200" rtl="0" algn="l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●"/>
            </a:pPr>
            <a:r>
              <a:rPr lang="en-US" sz="4800">
                <a:latin typeface="Calibri"/>
                <a:ea typeface="Calibri"/>
                <a:cs typeface="Calibri"/>
                <a:sym typeface="Calibri"/>
              </a:rPr>
              <a:t>GPS Limitations: Standard satellite-based navigation fails indoors due to signal attenuation and lack of floor-level granularity.</a:t>
            </a:r>
            <a:endParaRPr sz="4800">
              <a:latin typeface="Calibri"/>
              <a:ea typeface="Calibri"/>
              <a:cs typeface="Calibri"/>
              <a:sym typeface="Calibri"/>
            </a:endParaRPr>
          </a:p>
          <a:p>
            <a:pPr indent="-533400" lvl="0" marL="457200" rtl="0" algn="l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●"/>
            </a:pPr>
            <a:r>
              <a:rPr lang="en-US" sz="4800">
                <a:latin typeface="Calibri"/>
                <a:ea typeface="Calibri"/>
                <a:cs typeface="Calibri"/>
                <a:sym typeface="Calibri"/>
              </a:rPr>
              <a:t>The Solution: FITARNA leverages Augmented Reality to provide intuitive, real-time visual guidance, bridging the gap between digital maps and the physical environment.</a:t>
            </a:r>
            <a:endParaRPr sz="4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1"/>
          <p:cNvSpPr txBox="1"/>
          <p:nvPr/>
        </p:nvSpPr>
        <p:spPr>
          <a:xfrm>
            <a:off x="23786475" y="25233362"/>
            <a:ext cx="17864100" cy="535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533400" lvl="0" marL="457200" rtl="0" algn="l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●"/>
            </a:pPr>
            <a:r>
              <a:rPr lang="en-US" sz="4800">
                <a:latin typeface="Calibri"/>
                <a:ea typeface="Calibri"/>
                <a:cs typeface="Calibri"/>
                <a:sym typeface="Calibri"/>
              </a:rPr>
              <a:t>High-Precision Localization: Achieve sub-meter indoor positioning accuracy without the use of GPS by leveraging AR spatial mapping.</a:t>
            </a:r>
            <a:endParaRPr sz="4800">
              <a:latin typeface="Calibri"/>
              <a:ea typeface="Calibri"/>
              <a:cs typeface="Calibri"/>
              <a:sym typeface="Calibri"/>
            </a:endParaRPr>
          </a:p>
          <a:p>
            <a:pPr indent="-533400" lvl="0" marL="457200" rtl="0" algn="l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●"/>
            </a:pPr>
            <a:r>
              <a:rPr lang="en-US" sz="4800">
                <a:latin typeface="Calibri"/>
                <a:ea typeface="Calibri"/>
                <a:cs typeface="Calibri"/>
                <a:sym typeface="Calibri"/>
              </a:rPr>
              <a:t>Intuitive AR Wayfinding: Develop a seamless navigation experience using real-time 3D directional overlays.</a:t>
            </a:r>
            <a:endParaRPr sz="4800">
              <a:latin typeface="Calibri"/>
              <a:ea typeface="Calibri"/>
              <a:cs typeface="Calibri"/>
              <a:sym typeface="Calibri"/>
            </a:endParaRPr>
          </a:p>
          <a:p>
            <a:pPr indent="-533400" lvl="0" marL="457200" rtl="0" algn="l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●"/>
            </a:pPr>
            <a:r>
              <a:rPr lang="en-US" sz="4800">
                <a:latin typeface="Calibri"/>
                <a:ea typeface="Calibri"/>
                <a:cs typeface="Calibri"/>
                <a:sym typeface="Calibri"/>
              </a:rPr>
              <a:t>Dynamic Point-of-Interest System: Implement a searchable database of campus locations, such as specific library wings, study rooms, and help desks.</a:t>
            </a:r>
            <a:endParaRPr sz="4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1"/>
          <p:cNvSpPr txBox="1"/>
          <p:nvPr/>
        </p:nvSpPr>
        <p:spPr>
          <a:xfrm>
            <a:off x="2461425" y="28834864"/>
            <a:ext cx="17864100" cy="905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533400" lvl="0" marL="457200" rtl="0" algn="l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●"/>
            </a:pPr>
            <a:r>
              <a:rPr lang="en-US" sz="4800">
                <a:latin typeface="Calibri"/>
                <a:ea typeface="Calibri"/>
                <a:cs typeface="Calibri"/>
                <a:sym typeface="Calibri"/>
              </a:rPr>
              <a:t>Environment Mapping: Conducted extensive spatial scans of the Evans Library using Vuforia Area Targets to create a high-fidelity digital twin for persistent tracking.</a:t>
            </a:r>
            <a:endParaRPr sz="4800">
              <a:latin typeface="Calibri"/>
              <a:ea typeface="Calibri"/>
              <a:cs typeface="Calibri"/>
              <a:sym typeface="Calibri"/>
            </a:endParaRPr>
          </a:p>
          <a:p>
            <a:pPr indent="-533400" lvl="0" marL="457200" rtl="0" algn="l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●"/>
            </a:pPr>
            <a:r>
              <a:rPr lang="en-US" sz="4800">
                <a:latin typeface="Calibri"/>
                <a:ea typeface="Calibri"/>
                <a:cs typeface="Calibri"/>
                <a:sym typeface="Calibri"/>
              </a:rPr>
              <a:t>Hybrid AR Framework: Integrated Unity’s AR Foundation with the Vuforia Engine to leverage cross-platform ARCore/ARKit features while maintaining superior object and area recognition.</a:t>
            </a:r>
            <a:endParaRPr sz="4800">
              <a:latin typeface="Calibri"/>
              <a:ea typeface="Calibri"/>
              <a:cs typeface="Calibri"/>
              <a:sym typeface="Calibri"/>
            </a:endParaRPr>
          </a:p>
          <a:p>
            <a:pPr indent="-533400" lvl="0" marL="457200" rtl="0" algn="l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●"/>
            </a:pPr>
            <a:r>
              <a:rPr lang="en-US" sz="4800">
                <a:latin typeface="Calibri"/>
                <a:ea typeface="Calibri"/>
                <a:cs typeface="Calibri"/>
                <a:sym typeface="Calibri"/>
              </a:rPr>
              <a:t>Pathfinding Logic: Implemented a custom NavMesh within Unity to calculate real-time, shortest-path routes between navigational waypoints.</a:t>
            </a:r>
            <a:endParaRPr sz="4800">
              <a:latin typeface="Calibri"/>
              <a:ea typeface="Calibri"/>
              <a:cs typeface="Calibri"/>
              <a:sym typeface="Calibri"/>
            </a:endParaRPr>
          </a:p>
          <a:p>
            <a:pPr indent="-533400" lvl="0" marL="457200" rtl="0" algn="l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●"/>
            </a:pPr>
            <a:r>
              <a:rPr lang="en-US" sz="4800">
                <a:latin typeface="Calibri"/>
                <a:ea typeface="Calibri"/>
                <a:cs typeface="Calibri"/>
                <a:sym typeface="Calibri"/>
              </a:rPr>
              <a:t>Spatial UI Overlay: Developed a user interface that projects 3D directional markers and "breadcrumbs" onto the physical world, ensuring intuitive wayfinding in a complex indoor environment.</a:t>
            </a:r>
            <a:endParaRPr sz="48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3" name="Google Shape;63;p1" title="Mobile Camera Spatial-2026-03-28-193652.png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6546305" y="9255494"/>
            <a:ext cx="11811035" cy="12936975"/>
          </a:xfrm>
          <a:prstGeom prst="rect">
            <a:avLst/>
          </a:prstGeom>
          <a:solidFill>
            <a:srgbClr val="760000"/>
          </a:solidFill>
          <a:ln>
            <a:noFill/>
          </a:ln>
        </p:spPr>
      </p:pic>
      <p:pic>
        <p:nvPicPr>
          <p:cNvPr id="64" name="Google Shape;64;p1" title="LibraryPicture.PNG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2496138" y="15911725"/>
            <a:ext cx="17794663" cy="9989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Default Design">
  <a:themeElements>
    <a:clrScheme name="Default Design 5">
      <a:dk1>
        <a:srgbClr val="000000"/>
      </a:dk1>
      <a:lt1>
        <a:srgbClr val="FFFFD9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FFFE9"/>
      </a:accent3>
      <a:accent4>
        <a:srgbClr val="000000"/>
      </a:accent4>
      <a:accent5>
        <a:srgbClr val="FFFFFA"/>
      </a:accent5>
      <a:accent6>
        <a:srgbClr val="2DB9B9"/>
      </a:accent6>
      <a:hlink>
        <a:srgbClr val="FF5050"/>
      </a:hlink>
      <a:folHlink>
        <a:srgbClr val="FF99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2007-04-04T14:17:42Z</dcterms:created>
  <dc:creator>shopper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0x0101008CB6C76999A8E946924D195080FADDE7</vt:lpwstr>
  </property>
</Properties>
</file>