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728"/>
              </a:spcBef>
              <a:spcAft>
                <a:spcPts val="0"/>
              </a:spcAft>
              <a:buSzPts val="1400"/>
              <a:buNone/>
              <a:defRPr b="0" i="0" sz="2427" u="none" cap="none" strike="noStrike">
                <a:solidFill>
                  <a:schemeClr val="dk1"/>
                </a:solidFill>
                <a:latin typeface="Arial"/>
                <a:ea typeface="Arial"/>
                <a:cs typeface="Arial"/>
                <a:sym typeface="Arial"/>
              </a:defRPr>
            </a:lvl1pPr>
            <a:lvl2pPr indent="-228600" lvl="1" marL="914400" marR="0" rtl="0" algn="l">
              <a:spcBef>
                <a:spcPts val="728"/>
              </a:spcBef>
              <a:spcAft>
                <a:spcPts val="0"/>
              </a:spcAft>
              <a:buSzPts val="1400"/>
              <a:buNone/>
              <a:defRPr b="0" i="0" sz="2427" u="none" cap="none" strike="noStrike">
                <a:solidFill>
                  <a:schemeClr val="dk1"/>
                </a:solidFill>
                <a:latin typeface="Arial"/>
                <a:ea typeface="Arial"/>
                <a:cs typeface="Arial"/>
                <a:sym typeface="Arial"/>
              </a:defRPr>
            </a:lvl2pPr>
            <a:lvl3pPr indent="-228600" lvl="2" marL="1371600" marR="0" rtl="0" algn="l">
              <a:spcBef>
                <a:spcPts val="728"/>
              </a:spcBef>
              <a:spcAft>
                <a:spcPts val="0"/>
              </a:spcAft>
              <a:buSzPts val="1400"/>
              <a:buNone/>
              <a:defRPr b="0" i="0" sz="2427" u="none" cap="none" strike="noStrike">
                <a:solidFill>
                  <a:schemeClr val="dk1"/>
                </a:solidFill>
                <a:latin typeface="Arial"/>
                <a:ea typeface="Arial"/>
                <a:cs typeface="Arial"/>
                <a:sym typeface="Arial"/>
              </a:defRPr>
            </a:lvl3pPr>
            <a:lvl4pPr indent="-228600" lvl="3" marL="1828800" marR="0" rtl="0" algn="l">
              <a:spcBef>
                <a:spcPts val="728"/>
              </a:spcBef>
              <a:spcAft>
                <a:spcPts val="0"/>
              </a:spcAft>
              <a:buSzPts val="1400"/>
              <a:buNone/>
              <a:defRPr b="0" i="0" sz="2427" u="none" cap="none" strike="noStrike">
                <a:solidFill>
                  <a:schemeClr val="dk1"/>
                </a:solidFill>
                <a:latin typeface="Arial"/>
                <a:ea typeface="Arial"/>
                <a:cs typeface="Arial"/>
                <a:sym typeface="Arial"/>
              </a:defRPr>
            </a:lvl4pPr>
            <a:lvl5pPr indent="-228600" lvl="4" marL="2286000" marR="0" rtl="0" algn="l">
              <a:spcBef>
                <a:spcPts val="728"/>
              </a:spcBef>
              <a:spcAft>
                <a:spcPts val="0"/>
              </a:spcAft>
              <a:buSzPts val="1400"/>
              <a:buNone/>
              <a:defRPr b="0" i="0" sz="2427"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2427"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27"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27"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3d070576478_0_15:notes"/>
          <p:cNvSpPr txBox="1"/>
          <p:nvPr>
            <p:ph idx="12" type="sldNum"/>
          </p:nvPr>
        </p:nvSpPr>
        <p:spPr>
          <a:xfrm>
            <a:off x="3884614" y="8829675"/>
            <a:ext cx="2971800" cy="4650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g3d070576478_0_15:notes"/>
          <p:cNvSpPr/>
          <p:nvPr>
            <p:ph idx="2" type="sldImg"/>
          </p:nvPr>
        </p:nvSpPr>
        <p:spPr>
          <a:xfrm>
            <a:off x="1438275" y="696913"/>
            <a:ext cx="3981300" cy="34863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g3d070576478_0_15:notes"/>
          <p:cNvSpPr txBox="1"/>
          <p:nvPr>
            <p:ph idx="1" type="body"/>
          </p:nvPr>
        </p:nvSpPr>
        <p:spPr>
          <a:xfrm>
            <a:off x="685800" y="4414838"/>
            <a:ext cx="5486400" cy="418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1"/>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43" name="Google Shape;43;p11"/>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19" name="Google Shape;19;p4"/>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23" name="Google Shape;23;p6"/>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6"/>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7"/>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27" name="Google Shape;27;p7"/>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7"/>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7"/>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7"/>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9"/>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35" name="Google Shape;35;p9"/>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9"/>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1" sz="4000" u="none" cap="none" strike="noStrike">
                <a:solidFill>
                  <a:srgbClr val="760000"/>
                </a:solidFill>
                <a:latin typeface="Arial"/>
                <a:ea typeface="Arial"/>
                <a:cs typeface="Arial"/>
                <a:sym typeface="Arial"/>
              </a:defRPr>
            </a:lvl1pPr>
            <a:lvl2pPr lvl="1"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2pPr>
            <a:lvl3pPr lvl="2"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3pPr>
            <a:lvl4pPr lvl="3"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4pPr>
            <a:lvl5pPr lvl="4"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5pPr>
            <a:lvl6pPr lvl="5"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6pPr>
            <a:lvl7pPr lvl="6"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7pPr>
            <a:lvl8pPr lvl="7"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8pPr>
            <a:lvl9pPr lvl="8" marR="0" rtl="0" algn="ctr">
              <a:spcBef>
                <a:spcPts val="0"/>
              </a:spcBef>
              <a:spcAft>
                <a:spcPts val="0"/>
              </a:spcAft>
              <a:buSzPts val="1400"/>
              <a:buNone/>
              <a:defRPr b="1" i="1" sz="8000" u="none" cap="none" strike="noStrike">
                <a:solidFill>
                  <a:srgbClr val="760000"/>
                </a:solidFill>
                <a:latin typeface="Arial"/>
                <a:ea typeface="Arial"/>
                <a:cs typeface="Arial"/>
                <a:sym typeface="Arial"/>
              </a:defRPr>
            </a:lvl9pPr>
          </a:lstStyle>
          <a:p/>
        </p:txBody>
      </p:sp>
      <p:sp>
        <p:nvSpPr>
          <p:cNvPr id="39" name="Google Shape;39;p10"/>
          <p:cNvSpPr/>
          <p:nvPr>
            <p:ph idx="2" type="pic"/>
          </p:nvPr>
        </p:nvSpPr>
        <p:spPr>
          <a:xfrm>
            <a:off x="8604251" y="3431325"/>
            <a:ext cx="26333450" cy="23043529"/>
          </a:xfrm>
          <a:prstGeom prst="rect">
            <a:avLst/>
          </a:prstGeom>
          <a:noFill/>
          <a:ln>
            <a:noFill/>
          </a:ln>
        </p:spPr>
        <p:txBody>
          <a:bodyPr anchorCtr="0" anchor="t" bIns="45700" lIns="91425" spcFirstLastPara="1" rIns="91425" wrap="square" tIns="45700">
            <a:noAutofit/>
          </a:bodyPr>
          <a:lstStyle>
            <a:lvl1pPr lvl="0" marR="0" rtl="0" algn="l">
              <a:spcBef>
                <a:spcPts val="1280"/>
              </a:spcBef>
              <a:spcAft>
                <a:spcPts val="0"/>
              </a:spcAft>
              <a:buClr>
                <a:schemeClr val="dk1"/>
              </a:buClr>
              <a:buSzPts val="6400"/>
              <a:buFont typeface="Arial"/>
              <a:buNone/>
              <a:defRPr b="0" i="0" sz="6400" u="none" cap="none" strike="noStrike">
                <a:solidFill>
                  <a:schemeClr val="dk1"/>
                </a:solidFill>
                <a:latin typeface="Arial"/>
                <a:ea typeface="Arial"/>
                <a:cs typeface="Arial"/>
                <a:sym typeface="Arial"/>
              </a:defRPr>
            </a:lvl1pPr>
            <a:lvl2pPr lvl="1" marR="0" rtl="0" algn="l">
              <a:spcBef>
                <a:spcPts val="112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spcBef>
                <a:spcPts val="80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40" name="Google Shape;40;p10"/>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400" u="none" cap="none" strike="noStrike">
              <a:solidFill>
                <a:schemeClr val="dk1"/>
              </a:solidFill>
              <a:latin typeface="Arial"/>
              <a:ea typeface="Arial"/>
              <a:cs typeface="Arial"/>
              <a:sym typeface="Arial"/>
            </a:endParaRPr>
          </a:p>
        </p:txBody>
      </p:sp>
      <p:sp>
        <p:nvSpPr>
          <p:cNvPr id="11" name="Google Shape;11;p1"/>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10400" u="none" cap="none" strike="noStrike">
              <a:solidFill>
                <a:schemeClr val="dk1"/>
              </a:solidFill>
              <a:latin typeface="Arial"/>
              <a:ea typeface="Arial"/>
              <a:cs typeface="Arial"/>
              <a:sym typeface="Arial"/>
            </a:endParaRPr>
          </a:p>
        </p:txBody>
      </p:sp>
      <p:pic>
        <p:nvPicPr>
          <p:cNvPr id="12" name="Google Shape;12;p1"/>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1"/>
          <p:cNvCxnSpPr/>
          <p:nvPr/>
        </p:nvCxnSpPr>
        <p:spPr>
          <a:xfrm>
            <a:off x="-48126" y="6657123"/>
            <a:ext cx="43946946" cy="0"/>
          </a:xfrm>
          <a:prstGeom prst="straightConnector1">
            <a:avLst/>
          </a:prstGeom>
          <a:noFill/>
          <a:ln cap="flat" cmpd="sng" w="317500">
            <a:solidFill>
              <a:srgbClr val="B5AF67"/>
            </a:solidFill>
            <a:prstDash val="solid"/>
            <a:round/>
            <a:headEnd len="med" w="med" type="none"/>
            <a:tailEnd len="med" w="med" type="none"/>
          </a:ln>
        </p:spPr>
      </p:cxnSp>
      <p:cxnSp>
        <p:nvCxnSpPr>
          <p:cNvPr id="14" name="Google Shape;14;p1"/>
          <p:cNvCxnSpPr/>
          <p:nvPr/>
        </p:nvCxnSpPr>
        <p:spPr>
          <a:xfrm>
            <a:off x="-48126" y="38351831"/>
            <a:ext cx="43946946" cy="52968"/>
          </a:xfrm>
          <a:prstGeom prst="straightConnector1">
            <a:avLst/>
          </a:prstGeom>
          <a:noFill/>
          <a:ln cap="flat" cmpd="sng" w="381000">
            <a:solidFill>
              <a:srgbClr val="B5AF67"/>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3"/>
          <p:cNvSpPr txBox="1"/>
          <p:nvPr/>
        </p:nvSpPr>
        <p:spPr>
          <a:xfrm>
            <a:off x="990400" y="6554400"/>
            <a:ext cx="13731000" cy="3140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4800">
                <a:solidFill>
                  <a:srgbClr val="FFFFFF"/>
                </a:solidFill>
                <a:latin typeface="Calibri"/>
                <a:ea typeface="Calibri"/>
                <a:cs typeface="Calibri"/>
                <a:sym typeface="Calibri"/>
              </a:rPr>
              <a:t>Goal &amp; Motivation</a:t>
            </a:r>
            <a:endParaRPr b="1" sz="4800">
              <a:solidFill>
                <a:srgbClr val="FFFFFF"/>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Skin cancer is one of the most common cancers, and early detection greatly improves outcomes.</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Many people do not have quick or easy access to a dermatologist for an initial screening.</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Our goal was to build a mobile app that can analyze a lesion image and provide a fast preliminary prediction.</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This is not meant to replace a doctor, but to serve as an accessible screening aid that encourages earlier follow-up.</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lang="en-US" sz="4800">
                <a:solidFill>
                  <a:schemeClr val="accent5"/>
                </a:solidFill>
                <a:latin typeface="Calibri"/>
                <a:ea typeface="Calibri"/>
                <a:cs typeface="Calibri"/>
                <a:sym typeface="Calibri"/>
              </a:rPr>
              <a:t>Project Progress</a:t>
            </a:r>
            <a:endParaRPr b="1" sz="4800">
              <a:solidFill>
                <a:schemeClr val="accent5"/>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Collected and organized lesion image data from the HAM10000 dataset</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Built and trained a deep learning classifier for benign vs. malignant prediction</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Applied preprocessing and augmentation to improve robustness</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Designed and implemented a mobile interface for image upload and prediction display</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Integrated the trained model into an app workflow for user testing</a:t>
            </a:r>
            <a:endParaRPr sz="4800">
              <a:solidFill>
                <a:schemeClr val="dk1"/>
              </a:solidFill>
              <a:latin typeface="Calibri"/>
              <a:ea typeface="Calibri"/>
              <a:cs typeface="Calibri"/>
              <a:sym typeface="Calibri"/>
            </a:endParaRPr>
          </a:p>
          <a:p>
            <a:pPr indent="-533400" lvl="0" marL="4572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Evaluated performance using test-set metrics and visual examples</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lang="en-US" sz="4800" u="sng">
                <a:solidFill>
                  <a:schemeClr val="dk1"/>
                </a:solidFill>
                <a:latin typeface="Calibri"/>
                <a:ea typeface="Calibri"/>
                <a:cs typeface="Calibri"/>
                <a:sym typeface="Calibri"/>
              </a:rPr>
              <a:t>System Architecture </a:t>
            </a:r>
            <a:endParaRPr b="1" sz="4800" u="sng">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AutoNum type="arabicPeriod"/>
            </a:pPr>
            <a:r>
              <a:rPr lang="en-US" sz="4800">
                <a:solidFill>
                  <a:schemeClr val="dk1"/>
                </a:solidFill>
                <a:latin typeface="Calibri"/>
                <a:ea typeface="Calibri"/>
                <a:cs typeface="Calibri"/>
                <a:sym typeface="Calibri"/>
              </a:rPr>
              <a:t>The user uploads a photo of a skin lesion.</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AutoNum type="arabicPeriod"/>
            </a:pPr>
            <a:r>
              <a:rPr lang="en-US" sz="4800">
                <a:solidFill>
                  <a:schemeClr val="dk1"/>
                </a:solidFill>
                <a:latin typeface="Calibri"/>
                <a:ea typeface="Calibri"/>
                <a:cs typeface="Calibri"/>
                <a:sym typeface="Calibri"/>
              </a:rPr>
              <a:t>The image is resized and normalized to match the model input format.</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AutoNum type="arabicPeriod"/>
            </a:pPr>
            <a:r>
              <a:rPr lang="en-US" sz="4800">
                <a:solidFill>
                  <a:schemeClr val="dk1"/>
                </a:solidFill>
                <a:latin typeface="Calibri"/>
                <a:ea typeface="Calibri"/>
                <a:cs typeface="Calibri"/>
                <a:sym typeface="Calibri"/>
              </a:rPr>
              <a:t>The processed image is passed into an EfficientNet-based deep learning model.</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AutoNum type="arabicPeriod"/>
            </a:pPr>
            <a:r>
              <a:rPr lang="en-US" sz="4800">
                <a:solidFill>
                  <a:schemeClr val="dk1"/>
                </a:solidFill>
                <a:latin typeface="Calibri"/>
                <a:ea typeface="Calibri"/>
                <a:cs typeface="Calibri"/>
                <a:sym typeface="Calibri"/>
              </a:rPr>
              <a:t>The model outputs prediction probabilities for the lesion class.</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AutoNum type="arabicPeriod"/>
            </a:pPr>
            <a:r>
              <a:rPr lang="en-US" sz="4800">
                <a:solidFill>
                  <a:schemeClr val="dk1"/>
                </a:solidFill>
                <a:latin typeface="Calibri"/>
                <a:ea typeface="Calibri"/>
                <a:cs typeface="Calibri"/>
                <a:sym typeface="Calibri"/>
              </a:rPr>
              <a:t>The app displays the predicted result and confidence score back to the user.</a:t>
            </a:r>
            <a:endParaRPr sz="4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5600" u="sng">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56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b="0" i="0" sz="4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5600" u="none" cap="none" strike="noStrike">
                <a:solidFill>
                  <a:schemeClr val="dk1"/>
                </a:solidFill>
                <a:latin typeface="Calibri"/>
                <a:ea typeface="Calibri"/>
                <a:cs typeface="Calibri"/>
                <a:sym typeface="Calibri"/>
              </a:rPr>
              <a:t>	</a:t>
            </a:r>
            <a:endParaRPr b="1" i="1" sz="72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a:p>
        </p:txBody>
      </p:sp>
      <p:sp>
        <p:nvSpPr>
          <p:cNvPr id="51" name="Google Shape;51;p13"/>
          <p:cNvSpPr/>
          <p:nvPr/>
        </p:nvSpPr>
        <p:spPr>
          <a:xfrm>
            <a:off x="990400" y="70487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13"/>
          <p:cNvSpPr txBox="1"/>
          <p:nvPr/>
        </p:nvSpPr>
        <p:spPr>
          <a:xfrm>
            <a:off x="9296400" y="1410538"/>
            <a:ext cx="27352200" cy="4000200"/>
          </a:xfrm>
          <a:prstGeom prst="rect">
            <a:avLst/>
          </a:prstGeom>
          <a:noFill/>
          <a:ln>
            <a:noFill/>
          </a:ln>
        </p:spPr>
        <p:txBody>
          <a:bodyPr anchorCtr="0" anchor="t" bIns="44825" lIns="89675" spcFirstLastPara="1" rIns="89675" wrap="square" tIns="44825">
            <a:spAutoFit/>
          </a:bodyPr>
          <a:lstStyle/>
          <a:p>
            <a:pPr indent="0" lvl="0" marL="0" marR="0" rtl="0" algn="ctr">
              <a:spcBef>
                <a:spcPts val="0"/>
              </a:spcBef>
              <a:spcAft>
                <a:spcPts val="0"/>
              </a:spcAft>
              <a:buNone/>
            </a:pPr>
            <a:r>
              <a:rPr b="1" lang="en-US" sz="8000">
                <a:solidFill>
                  <a:schemeClr val="dk1"/>
                </a:solidFill>
                <a:latin typeface="Calibri"/>
                <a:ea typeface="Calibri"/>
                <a:cs typeface="Calibri"/>
                <a:sym typeface="Calibri"/>
              </a:rPr>
              <a:t>Skin Cancer Detection App</a:t>
            </a:r>
            <a:endParaRPr/>
          </a:p>
          <a:p>
            <a:pPr indent="0" lvl="0" marL="0" marR="0" rtl="0" algn="ctr">
              <a:spcBef>
                <a:spcPts val="0"/>
              </a:spcBef>
              <a:spcAft>
                <a:spcPts val="0"/>
              </a:spcAft>
              <a:buNone/>
            </a:pPr>
            <a:r>
              <a:rPr b="1" lang="en-US" sz="6600">
                <a:solidFill>
                  <a:schemeClr val="dk1"/>
                </a:solidFill>
                <a:latin typeface="Calibri"/>
                <a:ea typeface="Calibri"/>
                <a:cs typeface="Calibri"/>
                <a:sym typeface="Calibri"/>
              </a:rPr>
              <a:t>Nicolas Rincon-Speranza, Lawson Darrow, Nikiraj Konwar, Christian Stevens</a:t>
            </a:r>
            <a:endParaRPr/>
          </a:p>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Faculty Advisor(s):</a:t>
            </a:r>
            <a:r>
              <a:rPr b="1" lang="en-US" sz="5400">
                <a:solidFill>
                  <a:schemeClr val="dk1"/>
                </a:solidFill>
                <a:latin typeface="Calibri"/>
                <a:ea typeface="Calibri"/>
                <a:cs typeface="Calibri"/>
                <a:sym typeface="Calibri"/>
              </a:rPr>
              <a:t> Dr. Zahra Nematzadeh</a:t>
            </a:r>
            <a:r>
              <a:rPr b="1" i="0" lang="en-US" sz="5400" u="none" cap="none" strike="noStrike">
                <a:solidFill>
                  <a:schemeClr val="dk1"/>
                </a:solidFill>
                <a:latin typeface="Calibri"/>
                <a:ea typeface="Calibri"/>
                <a:cs typeface="Calibri"/>
                <a:sym typeface="Calibri"/>
              </a:rPr>
              <a:t>, Dept. of</a:t>
            </a:r>
            <a:r>
              <a:rPr b="1" lang="en-US" sz="5400">
                <a:solidFill>
                  <a:schemeClr val="dk1"/>
                </a:solidFill>
                <a:latin typeface="Calibri"/>
                <a:ea typeface="Calibri"/>
                <a:cs typeface="Calibri"/>
                <a:sym typeface="Calibri"/>
              </a:rPr>
              <a:t> Electrical Engineering and Computer Science</a:t>
            </a:r>
            <a:r>
              <a:rPr b="1" i="0" lang="en-US" sz="5400" u="none" cap="none" strike="noStrike">
                <a:solidFill>
                  <a:schemeClr val="dk1"/>
                </a:solidFill>
                <a:latin typeface="Calibri"/>
                <a:ea typeface="Calibri"/>
                <a:cs typeface="Calibri"/>
                <a:sym typeface="Calibri"/>
              </a:rPr>
              <a:t>, Florida Institute of Technology</a:t>
            </a:r>
            <a:endParaRPr b="1" i="0" sz="4800" u="none" cap="none" strike="noStrike">
              <a:solidFill>
                <a:schemeClr val="dk1"/>
              </a:solidFill>
              <a:latin typeface="Calibri"/>
              <a:ea typeface="Calibri"/>
              <a:cs typeface="Calibri"/>
              <a:sym typeface="Calibri"/>
            </a:endParaRPr>
          </a:p>
        </p:txBody>
      </p:sp>
      <p:sp>
        <p:nvSpPr>
          <p:cNvPr id="53" name="Google Shape;53;p13"/>
          <p:cNvSpPr txBox="1"/>
          <p:nvPr/>
        </p:nvSpPr>
        <p:spPr>
          <a:xfrm>
            <a:off x="8086727" y="7273927"/>
            <a:ext cx="184800" cy="169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i="0" sz="10400" u="none" cap="none" strike="noStrike">
              <a:solidFill>
                <a:schemeClr val="dk1"/>
              </a:solidFill>
              <a:latin typeface="Calibri"/>
              <a:ea typeface="Calibri"/>
              <a:cs typeface="Calibri"/>
              <a:sym typeface="Calibri"/>
            </a:endParaRPr>
          </a:p>
        </p:txBody>
      </p:sp>
      <p:sp>
        <p:nvSpPr>
          <p:cNvPr id="54" name="Google Shape;54;p13"/>
          <p:cNvSpPr txBox="1"/>
          <p:nvPr/>
        </p:nvSpPr>
        <p:spPr>
          <a:xfrm>
            <a:off x="15613775" y="6554400"/>
            <a:ext cx="13284900" cy="2575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457200" marR="0" rtl="0" algn="ctr">
              <a:spcBef>
                <a:spcPts val="0"/>
              </a:spcBef>
              <a:spcAft>
                <a:spcPts val="0"/>
              </a:spcAft>
              <a:buNone/>
            </a:pPr>
            <a:r>
              <a:rPr b="1" lang="en-US" sz="4800" u="sng">
                <a:solidFill>
                  <a:schemeClr val="dk1"/>
                </a:solidFill>
                <a:latin typeface="Calibri"/>
                <a:ea typeface="Calibri"/>
                <a:cs typeface="Calibri"/>
                <a:sym typeface="Calibri"/>
              </a:rPr>
              <a:t>Dataset &amp; Preprocessing</a:t>
            </a:r>
            <a:endParaRPr b="1" sz="4800" u="sng">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We used the HAM10000 skin lesion dataset for training and evaluation.</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The dataset includes images from several lesion categories.</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Images were resized to 224 × 224 pixels for model input.</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Data augmentation was applied to improve generalization, including:</a:t>
            </a:r>
            <a:endParaRPr sz="4800">
              <a:solidFill>
                <a:schemeClr val="dk1"/>
              </a:solidFill>
              <a:latin typeface="Calibri"/>
              <a:ea typeface="Calibri"/>
              <a:cs typeface="Calibri"/>
              <a:sym typeface="Calibri"/>
            </a:endParaRPr>
          </a:p>
          <a:p>
            <a:pPr indent="-533400" lvl="1" marL="13716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rotation</a:t>
            </a:r>
            <a:endParaRPr sz="4800">
              <a:solidFill>
                <a:schemeClr val="dk1"/>
              </a:solidFill>
              <a:latin typeface="Calibri"/>
              <a:ea typeface="Calibri"/>
              <a:cs typeface="Calibri"/>
              <a:sym typeface="Calibri"/>
            </a:endParaRPr>
          </a:p>
          <a:p>
            <a:pPr indent="-533400" lvl="1" marL="13716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flipping</a:t>
            </a:r>
            <a:endParaRPr sz="4800">
              <a:solidFill>
                <a:schemeClr val="dk1"/>
              </a:solidFill>
              <a:latin typeface="Calibri"/>
              <a:ea typeface="Calibri"/>
              <a:cs typeface="Calibri"/>
              <a:sym typeface="Calibri"/>
            </a:endParaRPr>
          </a:p>
          <a:p>
            <a:pPr indent="-533400" lvl="1" marL="13716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brightness variation</a:t>
            </a:r>
            <a:endParaRPr sz="4800">
              <a:solidFill>
                <a:schemeClr val="dk1"/>
              </a:solidFill>
              <a:latin typeface="Calibri"/>
              <a:ea typeface="Calibri"/>
              <a:cs typeface="Calibri"/>
              <a:sym typeface="Calibri"/>
            </a:endParaRPr>
          </a:p>
          <a:p>
            <a:pPr indent="-533400" lvl="1" marL="13716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MixUp</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The data was split into training, validation, and test sets.</a:t>
            </a:r>
            <a:endParaRPr sz="4800">
              <a:solidFill>
                <a:schemeClr val="dk1"/>
              </a:solidFill>
              <a:latin typeface="Calibri"/>
              <a:ea typeface="Calibri"/>
              <a:cs typeface="Calibri"/>
              <a:sym typeface="Calibri"/>
            </a:endParaRPr>
          </a:p>
          <a:p>
            <a:pPr indent="-533400" lvl="0" marL="4572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Class imbalance was addressed during preprocessing and training.</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lang="en-US" sz="4800" u="sng">
                <a:solidFill>
                  <a:schemeClr val="dk1"/>
                </a:solidFill>
                <a:latin typeface="Calibri"/>
                <a:ea typeface="Calibri"/>
                <a:cs typeface="Calibri"/>
                <a:sym typeface="Calibri"/>
              </a:rPr>
              <a:t>Results</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The model achieved promising performance on the test set, showing that it learned useful visual patterns from skin lesion images. The sample images above provide examples of the types of lesions analyzed, while the training plots below show improving loss, accuracy, and validation performance over time.</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AUC up to 0.961</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Best-performing fold selected for deployment</a:t>
            </a:r>
            <a:endParaRPr sz="4800">
              <a:solidFill>
                <a:schemeClr val="dk1"/>
              </a:solidFill>
              <a:latin typeface="Calibri"/>
              <a:ea typeface="Calibri"/>
              <a:cs typeface="Calibri"/>
              <a:sym typeface="Calibri"/>
            </a:endParaRPr>
          </a:p>
          <a:p>
            <a:pPr indent="-533400" lvl="0" marL="45720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Model training curves showing decreasing loss and improving accuracy, validation AUC, and recall over epochs</a:t>
            </a:r>
            <a:endParaRPr sz="48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4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p>
          <a:p>
            <a:pPr indent="0" lvl="0" marL="0" marR="0" rtl="0" algn="ctr">
              <a:spcBef>
                <a:spcPts val="0"/>
              </a:spcBef>
              <a:spcAft>
                <a:spcPts val="0"/>
              </a:spcAft>
              <a:buNone/>
            </a:pPr>
            <a:r>
              <a:t/>
            </a:r>
            <a:endParaRPr/>
          </a:p>
        </p:txBody>
      </p:sp>
      <p:pic>
        <p:nvPicPr>
          <p:cNvPr id="55" name="Google Shape;55;p13"/>
          <p:cNvPicPr preferRelativeResize="0"/>
          <p:nvPr/>
        </p:nvPicPr>
        <p:blipFill rotWithShape="1">
          <a:blip r:embed="rId3">
            <a:alphaModFix/>
          </a:blip>
          <a:srcRect b="3311" l="0" r="0" t="9558"/>
          <a:stretch/>
        </p:blipFill>
        <p:spPr>
          <a:xfrm>
            <a:off x="15044625" y="31988750"/>
            <a:ext cx="19695498" cy="4369800"/>
          </a:xfrm>
          <a:prstGeom prst="rect">
            <a:avLst/>
          </a:prstGeom>
          <a:noFill/>
          <a:ln>
            <a:noFill/>
          </a:ln>
        </p:spPr>
      </p:pic>
      <p:sp>
        <p:nvSpPr>
          <p:cNvPr id="56" name="Google Shape;56;p13"/>
          <p:cNvSpPr txBox="1"/>
          <p:nvPr/>
        </p:nvSpPr>
        <p:spPr>
          <a:xfrm>
            <a:off x="29506325" y="6399650"/>
            <a:ext cx="13569300" cy="2597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1" lang="en-US" sz="4800" u="sng">
                <a:solidFill>
                  <a:schemeClr val="dk1"/>
                </a:solidFill>
                <a:latin typeface="Calibri"/>
                <a:ea typeface="Calibri"/>
                <a:cs typeface="Calibri"/>
                <a:sym typeface="Calibri"/>
              </a:rPr>
              <a:t>Mobile App/UserFeatures</a:t>
            </a:r>
            <a:endParaRPr sz="4800">
              <a:solidFill>
                <a:schemeClr val="dk1"/>
              </a:solidFill>
              <a:latin typeface="Calibri"/>
              <a:ea typeface="Calibri"/>
              <a:cs typeface="Calibri"/>
              <a:sym typeface="Calibri"/>
            </a:endParaRPr>
          </a:p>
          <a:p>
            <a:pPr indent="-533400" lvl="0" marL="914400" marR="0" rtl="0" algn="l">
              <a:lnSpc>
                <a:spcPct val="100000"/>
              </a:lnSpc>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Can scan or upload skin lesion images and receive results</a:t>
            </a:r>
            <a:endParaRPr sz="4800">
              <a:solidFill>
                <a:schemeClr val="dk1"/>
              </a:solidFill>
              <a:latin typeface="Calibri"/>
              <a:ea typeface="Calibri"/>
              <a:cs typeface="Calibri"/>
              <a:sym typeface="Calibri"/>
            </a:endParaRPr>
          </a:p>
          <a:p>
            <a:pPr indent="-533400" lvl="0" marL="9144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Can view a score showing how likely the lesion is to be cancerous</a:t>
            </a:r>
            <a:endParaRPr sz="4800">
              <a:solidFill>
                <a:schemeClr val="dk1"/>
              </a:solidFill>
              <a:latin typeface="Calibri"/>
              <a:ea typeface="Calibri"/>
              <a:cs typeface="Calibri"/>
              <a:sym typeface="Calibri"/>
            </a:endParaRPr>
          </a:p>
          <a:p>
            <a:pPr indent="-533400" lvl="0" marL="9144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Can get fast prediction feedback through the app</a:t>
            </a:r>
            <a:endParaRPr sz="4800">
              <a:solidFill>
                <a:schemeClr val="dk1"/>
              </a:solidFill>
              <a:latin typeface="Calibri"/>
              <a:ea typeface="Calibri"/>
              <a:cs typeface="Calibri"/>
              <a:sym typeface="Calibri"/>
            </a:endParaRPr>
          </a:p>
          <a:p>
            <a:pPr indent="-533400" lvl="0" marL="914400" marR="0" rtl="0" algn="l">
              <a:spcBef>
                <a:spcPts val="0"/>
              </a:spcBef>
              <a:spcAft>
                <a:spcPts val="0"/>
              </a:spcAft>
              <a:buClr>
                <a:schemeClr val="dk1"/>
              </a:buClr>
              <a:buSzPts val="4800"/>
              <a:buFont typeface="Calibri"/>
              <a:buChar char="●"/>
            </a:pPr>
            <a:r>
              <a:rPr lang="en-US" sz="4800">
                <a:solidFill>
                  <a:schemeClr val="dk1"/>
                </a:solidFill>
                <a:latin typeface="Calibri"/>
                <a:ea typeface="Calibri"/>
                <a:cs typeface="Calibri"/>
                <a:sym typeface="Calibri"/>
              </a:rPr>
              <a:t>Can easily understand results through a simple interface</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4800" u="sng">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rPr lang="en-US" sz="4800">
                <a:solidFill>
                  <a:schemeClr val="dk1"/>
                </a:solidFill>
                <a:latin typeface="Calibri"/>
                <a:ea typeface="Calibri"/>
                <a:cs typeface="Calibri"/>
                <a:sym typeface="Calibri"/>
              </a:rPr>
              <a:t>Explainability helps show which parts of an input image most influenced the model’s prediction, making its decisions easier to interpret.</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4800">
              <a:solidFill>
                <a:schemeClr val="dk1"/>
              </a:solidFill>
              <a:latin typeface="Calibri"/>
              <a:ea typeface="Calibri"/>
              <a:cs typeface="Calibri"/>
              <a:sym typeface="Calibri"/>
            </a:endParaRPr>
          </a:p>
          <a:p>
            <a:pPr indent="0" lvl="0" marL="914400" marR="0" rtl="0" algn="l">
              <a:spcBef>
                <a:spcPts val="0"/>
              </a:spcBef>
              <a:spcAft>
                <a:spcPts val="0"/>
              </a:spcAft>
              <a:buNone/>
            </a:pPr>
            <a:r>
              <a:t/>
            </a:r>
            <a:endParaRPr/>
          </a:p>
          <a:p>
            <a:pPr indent="0" lvl="0" marL="0" marR="0" rtl="0" algn="l">
              <a:spcBef>
                <a:spcPts val="0"/>
              </a:spcBef>
              <a:spcAft>
                <a:spcPts val="0"/>
              </a:spcAft>
              <a:buNone/>
            </a:pPr>
            <a:r>
              <a:t/>
            </a:r>
            <a:endParaRPr/>
          </a:p>
          <a:p>
            <a:pPr indent="0" lvl="0" marL="0" marR="0" rtl="0" algn="ctr">
              <a:spcBef>
                <a:spcPts val="0"/>
              </a:spcBef>
              <a:spcAft>
                <a:spcPts val="0"/>
              </a:spcAft>
              <a:buNone/>
            </a:pPr>
            <a:r>
              <a:t/>
            </a:r>
            <a:endParaRPr/>
          </a:p>
        </p:txBody>
      </p:sp>
      <p:pic>
        <p:nvPicPr>
          <p:cNvPr id="57" name="Google Shape;57;p13"/>
          <p:cNvPicPr preferRelativeResize="0"/>
          <p:nvPr/>
        </p:nvPicPr>
        <p:blipFill>
          <a:blip r:embed="rId4">
            <a:alphaModFix/>
          </a:blip>
          <a:stretch>
            <a:fillRect/>
          </a:stretch>
        </p:blipFill>
        <p:spPr>
          <a:xfrm>
            <a:off x="1313625" y="34111038"/>
            <a:ext cx="13731000" cy="3850064"/>
          </a:xfrm>
          <a:prstGeom prst="rect">
            <a:avLst/>
          </a:prstGeom>
          <a:noFill/>
          <a:ln>
            <a:noFill/>
          </a:ln>
        </p:spPr>
      </p:pic>
      <p:sp>
        <p:nvSpPr>
          <p:cNvPr id="58" name="Google Shape;58;p13"/>
          <p:cNvSpPr/>
          <p:nvPr/>
        </p:nvSpPr>
        <p:spPr>
          <a:xfrm>
            <a:off x="990400" y="159439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p:nvPr/>
        </p:nvSpPr>
        <p:spPr>
          <a:xfrm>
            <a:off x="15167575" y="210265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29344775" y="70487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p:nvPr/>
        </p:nvSpPr>
        <p:spPr>
          <a:xfrm>
            <a:off x="15080100" y="70487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a:off x="990400" y="264214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29344750" y="21026525"/>
            <a:ext cx="13731000" cy="970800"/>
          </a:xfrm>
          <a:prstGeom prst="rect">
            <a:avLst/>
          </a:prstGeom>
          <a:solidFill>
            <a:srgbClr val="8203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txBox="1"/>
          <p:nvPr/>
        </p:nvSpPr>
        <p:spPr>
          <a:xfrm>
            <a:off x="1324125" y="7155650"/>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Goal &amp; Motivation</a:t>
            </a:r>
            <a:endParaRPr b="1" sz="5200">
              <a:solidFill>
                <a:schemeClr val="accent5"/>
              </a:solidFill>
            </a:endParaRPr>
          </a:p>
        </p:txBody>
      </p:sp>
      <p:sp>
        <p:nvSpPr>
          <p:cNvPr id="65" name="Google Shape;65;p13"/>
          <p:cNvSpPr txBox="1"/>
          <p:nvPr/>
        </p:nvSpPr>
        <p:spPr>
          <a:xfrm>
            <a:off x="990400" y="16050725"/>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Project Progress</a:t>
            </a:r>
            <a:endParaRPr b="1" sz="5200">
              <a:solidFill>
                <a:schemeClr val="accent5"/>
              </a:solidFill>
            </a:endParaRPr>
          </a:p>
        </p:txBody>
      </p:sp>
      <p:sp>
        <p:nvSpPr>
          <p:cNvPr id="66" name="Google Shape;66;p13"/>
          <p:cNvSpPr txBox="1"/>
          <p:nvPr/>
        </p:nvSpPr>
        <p:spPr>
          <a:xfrm>
            <a:off x="990400" y="26528225"/>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System Architecture</a:t>
            </a:r>
            <a:endParaRPr b="1" sz="5200">
              <a:solidFill>
                <a:schemeClr val="accent5"/>
              </a:solidFill>
            </a:endParaRPr>
          </a:p>
        </p:txBody>
      </p:sp>
      <p:sp>
        <p:nvSpPr>
          <p:cNvPr id="67" name="Google Shape;67;p13"/>
          <p:cNvSpPr txBox="1"/>
          <p:nvPr/>
        </p:nvSpPr>
        <p:spPr>
          <a:xfrm>
            <a:off x="15670388" y="7155650"/>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Dataset &amp; Preprocessing</a:t>
            </a:r>
            <a:endParaRPr b="1" sz="5200">
              <a:solidFill>
                <a:schemeClr val="accent5"/>
              </a:solidFill>
            </a:endParaRPr>
          </a:p>
        </p:txBody>
      </p:sp>
      <p:sp>
        <p:nvSpPr>
          <p:cNvPr id="68" name="Google Shape;68;p13"/>
          <p:cNvSpPr txBox="1"/>
          <p:nvPr/>
        </p:nvSpPr>
        <p:spPr>
          <a:xfrm>
            <a:off x="15582888" y="21079925"/>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Results</a:t>
            </a:r>
            <a:endParaRPr b="1" sz="5200">
              <a:solidFill>
                <a:schemeClr val="accent5"/>
              </a:solidFill>
            </a:endParaRPr>
          </a:p>
        </p:txBody>
      </p:sp>
      <p:sp>
        <p:nvSpPr>
          <p:cNvPr id="69" name="Google Shape;69;p13"/>
          <p:cNvSpPr txBox="1"/>
          <p:nvPr/>
        </p:nvSpPr>
        <p:spPr>
          <a:xfrm>
            <a:off x="29841663" y="7102125"/>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Mobile App/User Features</a:t>
            </a:r>
            <a:endParaRPr b="1" sz="5200">
              <a:solidFill>
                <a:schemeClr val="accent5"/>
              </a:solidFill>
            </a:endParaRPr>
          </a:p>
        </p:txBody>
      </p:sp>
      <p:sp>
        <p:nvSpPr>
          <p:cNvPr id="70" name="Google Shape;70;p13"/>
          <p:cNvSpPr txBox="1"/>
          <p:nvPr/>
        </p:nvSpPr>
        <p:spPr>
          <a:xfrm>
            <a:off x="29841663" y="21079925"/>
            <a:ext cx="12725400" cy="8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5200">
                <a:solidFill>
                  <a:schemeClr val="accent5"/>
                </a:solidFill>
              </a:rPr>
              <a:t>Explainability</a:t>
            </a:r>
            <a:endParaRPr b="1" sz="5200">
              <a:solidFill>
                <a:schemeClr val="accent5"/>
              </a:solidFill>
            </a:endParaRPr>
          </a:p>
        </p:txBody>
      </p:sp>
      <p:pic>
        <p:nvPicPr>
          <p:cNvPr id="71" name="Google Shape;71;p13"/>
          <p:cNvPicPr preferRelativeResize="0"/>
          <p:nvPr/>
        </p:nvPicPr>
        <p:blipFill>
          <a:blip r:embed="rId5">
            <a:alphaModFix/>
          </a:blip>
          <a:stretch>
            <a:fillRect/>
          </a:stretch>
        </p:blipFill>
        <p:spPr>
          <a:xfrm>
            <a:off x="35515849" y="25331812"/>
            <a:ext cx="7721475" cy="9219675"/>
          </a:xfrm>
          <a:prstGeom prst="rect">
            <a:avLst/>
          </a:prstGeom>
          <a:noFill/>
          <a:ln>
            <a:noFill/>
          </a:ln>
        </p:spPr>
      </p:pic>
      <p:pic>
        <p:nvPicPr>
          <p:cNvPr id="72" name="Google Shape;72;p13"/>
          <p:cNvPicPr preferRelativeResize="0"/>
          <p:nvPr/>
        </p:nvPicPr>
        <p:blipFill>
          <a:blip r:embed="rId6">
            <a:alphaModFix/>
          </a:blip>
          <a:stretch>
            <a:fillRect/>
          </a:stretch>
        </p:blipFill>
        <p:spPr>
          <a:xfrm>
            <a:off x="29506334" y="25504575"/>
            <a:ext cx="5776041" cy="6008775"/>
          </a:xfrm>
          <a:prstGeom prst="rect">
            <a:avLst/>
          </a:prstGeom>
          <a:noFill/>
          <a:ln>
            <a:noFill/>
          </a:ln>
        </p:spPr>
      </p:pic>
      <p:pic>
        <p:nvPicPr>
          <p:cNvPr id="73" name="Google Shape;73;p13" title="videoframe_219951.png"/>
          <p:cNvPicPr preferRelativeResize="0"/>
          <p:nvPr/>
        </p:nvPicPr>
        <p:blipFill>
          <a:blip r:embed="rId7">
            <a:alphaModFix/>
          </a:blip>
          <a:stretch>
            <a:fillRect/>
          </a:stretch>
        </p:blipFill>
        <p:spPr>
          <a:xfrm>
            <a:off x="30578975" y="13629138"/>
            <a:ext cx="3101434" cy="6728550"/>
          </a:xfrm>
          <a:prstGeom prst="rect">
            <a:avLst/>
          </a:prstGeom>
          <a:noFill/>
          <a:ln>
            <a:noFill/>
          </a:ln>
        </p:spPr>
      </p:pic>
      <p:pic>
        <p:nvPicPr>
          <p:cNvPr id="74" name="Google Shape;74;p13" title="videoframe_169322.png"/>
          <p:cNvPicPr preferRelativeResize="0"/>
          <p:nvPr/>
        </p:nvPicPr>
        <p:blipFill>
          <a:blip r:embed="rId8">
            <a:alphaModFix/>
          </a:blip>
          <a:stretch>
            <a:fillRect/>
          </a:stretch>
        </p:blipFill>
        <p:spPr>
          <a:xfrm>
            <a:off x="34740263" y="13629182"/>
            <a:ext cx="3101425" cy="6728490"/>
          </a:xfrm>
          <a:prstGeom prst="rect">
            <a:avLst/>
          </a:prstGeom>
          <a:noFill/>
          <a:ln>
            <a:noFill/>
          </a:ln>
        </p:spPr>
      </p:pic>
      <p:pic>
        <p:nvPicPr>
          <p:cNvPr id="75" name="Google Shape;75;p13" title="videoframe_143713.png"/>
          <p:cNvPicPr preferRelativeResize="0"/>
          <p:nvPr/>
        </p:nvPicPr>
        <p:blipFill>
          <a:blip r:embed="rId9">
            <a:alphaModFix/>
          </a:blip>
          <a:stretch>
            <a:fillRect/>
          </a:stretch>
        </p:blipFill>
        <p:spPr>
          <a:xfrm>
            <a:off x="38901550" y="13629163"/>
            <a:ext cx="3101425" cy="67285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