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8404800" cx="43891200"/>
  <p:notesSz cx="68580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iRL3P+66xjaZEuIznwfruNoHhp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096" orient="horz"/>
        <p:guide pos="138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38275" y="696913"/>
            <a:ext cx="398145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2" type="sldNum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1438275" y="696913"/>
            <a:ext cx="398145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58800" lvl="0" marL="4572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58800" lvl="1" marL="9144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58800" lvl="2" marL="13716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20700" lvl="3" marL="1828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20700" lvl="4" marL="22860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20700" lvl="5" marL="27432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20700" lvl="6" marL="32004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20700" lvl="7" marL="36576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20700" lvl="8" marL="4114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58800" lvl="0" marL="4572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58800" lvl="1" marL="9144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58800" lvl="2" marL="13716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20700" lvl="3" marL="1828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20700" lvl="4" marL="22860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20700" lvl="5" marL="27432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20700" lvl="6" marL="32004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20700" lvl="7" marL="36576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20700" lvl="8" marL="4114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84200" lvl="0" marL="4572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8"/>
          <p:cNvSpPr txBox="1"/>
          <p:nvPr>
            <p:ph idx="2" type="body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84200" lvl="0" marL="4572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2" type="body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3" type="body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4" type="body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4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35000" lvl="0" marL="4572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4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2"/>
          <p:cNvSpPr/>
          <p:nvPr>
            <p:ph idx="2" type="pic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2"/>
          <p:cNvSpPr txBox="1"/>
          <p:nvPr>
            <p:ph idx="1" type="body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cap="flat" cmpd="sng" w="3175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cap="flat" cmpd="sng" w="3810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/>
          <p:nvPr/>
        </p:nvSpPr>
        <p:spPr>
          <a:xfrm>
            <a:off x="15544800" y="30049006"/>
            <a:ext cx="12801600" cy="1692900"/>
          </a:xfrm>
          <a:prstGeom prst="rect">
            <a:avLst/>
          </a:prstGeom>
          <a:solidFill>
            <a:srgbClr val="7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"/>
          <p:cNvSpPr txBox="1"/>
          <p:nvPr/>
        </p:nvSpPr>
        <p:spPr>
          <a:xfrm>
            <a:off x="9984250" y="1353213"/>
            <a:ext cx="27352200" cy="40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75" spcFirstLastPara="1" rIns="89675" wrap="square" tIns="44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lang="en-US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of Business Relocation Project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Genevieve Spitaletto, Nicky Vreeland, Matthew Loudon, &amp; Chris Fox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Advisor: </a:t>
            </a:r>
            <a:r>
              <a:rPr b="1"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Troy V. Nguyen</a:t>
            </a: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Dept. of </a:t>
            </a:r>
            <a:r>
              <a:rPr b="1"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Mechanical and Civil Engineering</a:t>
            </a: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Florida Institute of Technology</a:t>
            </a:r>
            <a:endParaRPr b="1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7018299" y="6891299"/>
            <a:ext cx="184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723601" y="6853200"/>
            <a:ext cx="14173200" cy="1692900"/>
          </a:xfrm>
          <a:prstGeom prst="rect">
            <a:avLst/>
          </a:prstGeom>
          <a:solidFill>
            <a:srgbClr val="7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"/>
          <p:cNvSpPr txBox="1"/>
          <p:nvPr/>
        </p:nvSpPr>
        <p:spPr>
          <a:xfrm>
            <a:off x="4162283" y="7088753"/>
            <a:ext cx="69030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Project Site Location</a:t>
            </a:r>
            <a:endParaRPr b="1" sz="62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15544800" y="6859274"/>
            <a:ext cx="12801600" cy="1692900"/>
          </a:xfrm>
          <a:prstGeom prst="rect">
            <a:avLst/>
          </a:prstGeom>
          <a:solidFill>
            <a:srgbClr val="7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"/>
          <p:cNvSpPr txBox="1"/>
          <p:nvPr/>
        </p:nvSpPr>
        <p:spPr>
          <a:xfrm>
            <a:off x="18947363" y="7135749"/>
            <a:ext cx="59628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Project Objective</a:t>
            </a:r>
            <a:endParaRPr b="1" sz="62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28995624" y="6853196"/>
            <a:ext cx="14173200" cy="1692900"/>
          </a:xfrm>
          <a:prstGeom prst="rect">
            <a:avLst/>
          </a:prstGeom>
          <a:solidFill>
            <a:srgbClr val="7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"/>
          <p:cNvSpPr txBox="1"/>
          <p:nvPr/>
        </p:nvSpPr>
        <p:spPr>
          <a:xfrm>
            <a:off x="33933445" y="7151921"/>
            <a:ext cx="39483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Site Layout</a:t>
            </a:r>
            <a:endParaRPr b="1" sz="62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59;p1"/>
          <p:cNvGrpSpPr/>
          <p:nvPr/>
        </p:nvGrpSpPr>
        <p:grpSpPr>
          <a:xfrm>
            <a:off x="28995624" y="27380438"/>
            <a:ext cx="14173200" cy="1692900"/>
            <a:chOff x="29172618" y="27338375"/>
            <a:chExt cx="14173200" cy="1692900"/>
          </a:xfrm>
        </p:grpSpPr>
        <p:sp>
          <p:nvSpPr>
            <p:cNvPr id="60" name="Google Shape;60;p1"/>
            <p:cNvSpPr/>
            <p:nvPr/>
          </p:nvSpPr>
          <p:spPr>
            <a:xfrm>
              <a:off x="29172618" y="27338375"/>
              <a:ext cx="14173200" cy="1692900"/>
            </a:xfrm>
            <a:prstGeom prst="rect">
              <a:avLst/>
            </a:prstGeom>
            <a:solidFill>
              <a:srgbClr val="76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 txBox="1"/>
            <p:nvPr/>
          </p:nvSpPr>
          <p:spPr>
            <a:xfrm>
              <a:off x="31562396" y="27636188"/>
              <a:ext cx="9218700" cy="118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2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rPr>
                <a:t>Proposed First Floor Plan</a:t>
              </a:r>
              <a:endParaRPr b="1" sz="6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6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1"/>
          <p:cNvSpPr/>
          <p:nvPr/>
        </p:nvSpPr>
        <p:spPr>
          <a:xfrm>
            <a:off x="722376" y="10574650"/>
            <a:ext cx="14173200" cy="1692900"/>
          </a:xfrm>
          <a:prstGeom prst="rect">
            <a:avLst/>
          </a:prstGeom>
          <a:solidFill>
            <a:srgbClr val="7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"/>
          <p:cNvSpPr txBox="1"/>
          <p:nvPr/>
        </p:nvSpPr>
        <p:spPr>
          <a:xfrm>
            <a:off x="2666597" y="10830397"/>
            <a:ext cx="101205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Conditions of Existing Building</a:t>
            </a:r>
            <a:endParaRPr b="1" sz="62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15544800" y="12601065"/>
            <a:ext cx="12801600" cy="1692900"/>
          </a:xfrm>
          <a:prstGeom prst="rect">
            <a:avLst/>
          </a:prstGeom>
          <a:solidFill>
            <a:srgbClr val="7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"/>
          <p:cNvSpPr txBox="1"/>
          <p:nvPr/>
        </p:nvSpPr>
        <p:spPr>
          <a:xfrm>
            <a:off x="17506900" y="12827245"/>
            <a:ext cx="92187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Team Organizational Chart</a:t>
            </a:r>
            <a:endParaRPr b="1" sz="62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" name="Google Shape;66;p1"/>
          <p:cNvGrpSpPr/>
          <p:nvPr/>
        </p:nvGrpSpPr>
        <p:grpSpPr>
          <a:xfrm>
            <a:off x="28995624" y="18376150"/>
            <a:ext cx="14173200" cy="1692900"/>
            <a:chOff x="29172593" y="18355950"/>
            <a:chExt cx="14173200" cy="1692900"/>
          </a:xfrm>
        </p:grpSpPr>
        <p:sp>
          <p:nvSpPr>
            <p:cNvPr id="67" name="Google Shape;67;p1"/>
            <p:cNvSpPr/>
            <p:nvPr/>
          </p:nvSpPr>
          <p:spPr>
            <a:xfrm>
              <a:off x="29172593" y="18355950"/>
              <a:ext cx="14173200" cy="1692900"/>
            </a:xfrm>
            <a:prstGeom prst="rect">
              <a:avLst/>
            </a:prstGeom>
            <a:solidFill>
              <a:srgbClr val="76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 txBox="1"/>
            <p:nvPr/>
          </p:nvSpPr>
          <p:spPr>
            <a:xfrm>
              <a:off x="29827192" y="18611700"/>
              <a:ext cx="12689100" cy="118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2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rPr>
                <a:t>Proposed Exterior Design Models</a:t>
              </a:r>
              <a:endParaRPr b="1" sz="6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1"/>
          <p:cNvSpPr/>
          <p:nvPr/>
        </p:nvSpPr>
        <p:spPr>
          <a:xfrm>
            <a:off x="722376" y="30003200"/>
            <a:ext cx="14173200" cy="1692900"/>
          </a:xfrm>
          <a:prstGeom prst="rect">
            <a:avLst/>
          </a:prstGeom>
          <a:solidFill>
            <a:srgbClr val="7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"/>
          <p:cNvSpPr txBox="1"/>
          <p:nvPr/>
        </p:nvSpPr>
        <p:spPr>
          <a:xfrm>
            <a:off x="4004950" y="30308656"/>
            <a:ext cx="72567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Project Cost Estimate</a:t>
            </a:r>
            <a:endParaRPr b="1" sz="62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" title="Senior Design - COB Pi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1" y="12339547"/>
            <a:ext cx="13990319" cy="48959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"/>
          <p:cNvSpPr txBox="1"/>
          <p:nvPr/>
        </p:nvSpPr>
        <p:spPr>
          <a:xfrm>
            <a:off x="731580" y="8729222"/>
            <a:ext cx="13990200" cy="1662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Florida Institute of Technology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169 Florida Tech Dr, Melbourne, FL  32901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15601050" y="8632703"/>
            <a:ext cx="12689100" cy="3879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Construct a modern, six-story College of Business building at Florida Tech that provides functional, accessible, and collaborative learning spaces while meeting all code requirements and supporting long-term campus growth.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15601050" y="21631075"/>
            <a:ext cx="12689100" cy="8311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33400" lvl="0" marL="457200" rtl="0" algn="just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-"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Six-story academic building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  <a:p>
            <a:pPr indent="-533400" lvl="1" marL="457200" rtl="0" algn="just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-"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76,800 sq. ft.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  <a:p>
            <a:pPr indent="-533400" lvl="1" marL="457200" rtl="0" algn="just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-"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45 classrooms, 25 offices, 2 computer labs, and auditorium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  <a:p>
            <a:pPr indent="-533400" lvl="1" marL="457200" rtl="0" algn="just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-"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Reinforced concrete foundation with steel frame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  <a:p>
            <a:pPr indent="-533400" lvl="1" marL="457200" rtl="0" algn="just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-"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Natural lighting, low energy systems, and storm water retention pond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  <a:p>
            <a:pPr indent="-533400" lvl="1" marL="457200" rtl="0" algn="just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-"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Pedestrian access improvements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  <a:p>
            <a:pPr indent="-533400" lvl="1" marL="457200" rtl="0" algn="just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-"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ADA compliant, fire protection, and code </a:t>
            </a: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compliant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8424975" y="36704025"/>
            <a:ext cx="27585600" cy="1181400"/>
          </a:xfrm>
          <a:prstGeom prst="rect">
            <a:avLst/>
          </a:prstGeom>
          <a:solidFill>
            <a:srgbClr val="7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"/>
          <p:cNvSpPr txBox="1"/>
          <p:nvPr/>
        </p:nvSpPr>
        <p:spPr>
          <a:xfrm>
            <a:off x="7880400" y="36704028"/>
            <a:ext cx="281304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 Special Thank You to Our Sponsor Lee Myers and the Florida Tech Facilities Team!</a:t>
            </a:r>
            <a:endParaRPr b="1" sz="55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" title="Screenshot 2026-04-15 at 7.59.4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43321" y="14324167"/>
            <a:ext cx="11604558" cy="55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94128" y="20764600"/>
            <a:ext cx="13579199" cy="57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 title="Floorplan (1)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829024" y="29211700"/>
            <a:ext cx="12530374" cy="735396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 txBox="1"/>
          <p:nvPr/>
        </p:nvSpPr>
        <p:spPr>
          <a:xfrm>
            <a:off x="731580" y="17206697"/>
            <a:ext cx="13990200" cy="4322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Built in 1985, the existing two-story, 22,642 sq. ft. wood-framed facility is outdated, inefficient, and creates a noisy learning environment, no longer meeting modern academic and sustainability standards.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" title="ChatGPT Image Dec 4, 2025, 04_09_16 P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336450" y="1365735"/>
            <a:ext cx="5962802" cy="397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" title="Screenshot 2026-04-16 at 8.04.16 P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03906" y="31828800"/>
            <a:ext cx="13998299" cy="444343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"/>
          <p:cNvSpPr/>
          <p:nvPr/>
        </p:nvSpPr>
        <p:spPr>
          <a:xfrm>
            <a:off x="722376" y="21600790"/>
            <a:ext cx="14173200" cy="1692900"/>
          </a:xfrm>
          <a:prstGeom prst="rect">
            <a:avLst/>
          </a:prstGeom>
          <a:solidFill>
            <a:srgbClr val="7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"/>
          <p:cNvSpPr txBox="1"/>
          <p:nvPr/>
        </p:nvSpPr>
        <p:spPr>
          <a:xfrm>
            <a:off x="4631901" y="21848122"/>
            <a:ext cx="59628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Project Schedule</a:t>
            </a:r>
            <a:endParaRPr b="1" sz="62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731741" y="23637655"/>
            <a:ext cx="13990200" cy="6021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0" marR="3810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preconstruction, demolition, sitework, foundations, structural framing, building enclosure, interior construction, and final closeout. Key milestones include Notice to Proceed, completion of demolition, topping out, building dry-in, Substantial Completion, and project turnover, with an overall duration of 18 months.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8825723" y="30336913"/>
            <a:ext cx="63018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Structural Analysis</a:t>
            </a:r>
            <a:endParaRPr b="1" sz="62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5601050" y="31912375"/>
            <a:ext cx="12689100" cy="4443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design of structural members follows AISC 16</a:t>
            </a:r>
            <a:r>
              <a:rPr b="1" baseline="30000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- (LRFD). All loading conditions shall be in accordance with ASCE 7-22. The design adheres to Florida Building Code and Florida Tech Design &amp; Construction Standards.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 title="Screenshot 2026-04-17 at 2.13.13 PM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80750" y="8765716"/>
            <a:ext cx="10477650" cy="93178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15544800" y="19807069"/>
            <a:ext cx="12801600" cy="1692900"/>
          </a:xfrm>
          <a:prstGeom prst="rect">
            <a:avLst/>
          </a:prstGeom>
          <a:solidFill>
            <a:srgbClr val="7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9149606" y="20098625"/>
            <a:ext cx="57459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Project Features</a:t>
            </a:r>
            <a:endParaRPr b="1" sz="62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2007-04-04T14:17:42Z</dcterms:created>
  <dc:creator>shopper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0x0101008CB6C76999A8E946924D195080FADDE7</vt:lpwstr>
  </property>
</Properties>
</file>