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iuVhqhVsppgP5YGevUtSn2Nart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54EDF-4A66-5F4C-8D5B-4654E8393543}" v="2" dt="2026-04-08T17:09:21.848"/>
  </p1510:revLst>
</p1510:revInfo>
</file>

<file path=ppt/tableStyles.xml><?xml version="1.0" encoding="utf-8"?>
<a:tblStyleLst xmlns:a="http://schemas.openxmlformats.org/drawingml/2006/main" def="{C5BD1397-E559-44D0-AC26-665FE4534DEA}">
  <a:tblStyle styleId="{C5BD1397-E559-44D0-AC26-665FE4534DE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FFD"/>
          </a:solidFill>
        </a:fill>
      </a:tcStyle>
    </a:wholeTbl>
    <a:band1H>
      <a:tcTxStyle/>
      <a:tcStyle>
        <a:tcBdr/>
        <a:fill>
          <a:solidFill>
            <a:srgbClr val="FFFFFC"/>
          </a:solidFill>
        </a:fill>
      </a:tcStyle>
    </a:band1H>
    <a:band2H>
      <a:tcTxStyle/>
      <a:tcStyle>
        <a:tcBdr/>
      </a:tcStyle>
    </a:band2H>
    <a:band1V>
      <a:tcTxStyle/>
      <a:tcStyle>
        <a:tcBdr/>
        <a:fill>
          <a:solidFill>
            <a:srgbClr val="FFFFF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695"/>
  </p:normalViewPr>
  <p:slideViewPr>
    <p:cSldViewPr snapToGrid="0">
      <p:cViewPr>
        <p:scale>
          <a:sx n="25" d="100"/>
          <a:sy n="25" d="100"/>
        </p:scale>
        <p:origin x="200" y="144"/>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presProps" Target="presProps.xml"/><Relationship Id="rId15" Type="http://schemas.microsoft.com/office/2015/10/relationships/revisionInfo" Target="revisionInfo.xml"/><Relationship Id="rId10" Type="http://customschemas.google.com/relationships/presentationmetadata" Target="meta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1pPr>
            <a:lvl2pPr marL="914400" marR="0" lvl="1"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2pPr>
            <a:lvl3pPr marL="1371600" marR="0" lvl="2"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3pPr>
            <a:lvl4pPr marL="1828800" marR="0" lvl="3"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4pPr>
            <a:lvl5pPr marL="2286000" marR="0" lvl="4"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lnSpc>
                <a:spcPct val="100000"/>
              </a:lnSpc>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sm" len="sm"/>
            <a:tailEnd type="none" w="sm" len="sm"/>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9448799" y="980564"/>
            <a:ext cx="32764173" cy="4769700"/>
          </a:xfrm>
          <a:prstGeom prst="rect">
            <a:avLst/>
          </a:prstGeom>
          <a:noFill/>
          <a:ln>
            <a:noFill/>
          </a:ln>
        </p:spPr>
        <p:txBody>
          <a:bodyPr spcFirstLastPara="1" wrap="square" lIns="89675" tIns="44825" rIns="89675" bIns="44825" anchor="t" anchorCtr="0">
            <a:spAutoFit/>
          </a:bodyPr>
          <a:lstStyle/>
          <a:p>
            <a:pPr marL="0" lvl="0" indent="0" algn="ctr" rtl="0">
              <a:lnSpc>
                <a:spcPct val="200000"/>
              </a:lnSpc>
              <a:spcBef>
                <a:spcPts val="0"/>
              </a:spcBef>
              <a:spcAft>
                <a:spcPts val="0"/>
              </a:spcAft>
              <a:buClr>
                <a:schemeClr val="dk1"/>
              </a:buClr>
              <a:buSzPts val="1100"/>
              <a:buFont typeface="Arial"/>
              <a:buNone/>
            </a:pPr>
            <a:endParaRPr sz="1200" b="1"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6600"/>
              <a:buFont typeface="Arial"/>
              <a:buNone/>
            </a:pPr>
            <a:r>
              <a:rPr lang="en-US" sz="8000" b="1" dirty="0">
                <a:solidFill>
                  <a:schemeClr val="dk1"/>
                </a:solidFill>
                <a:latin typeface="Calibri"/>
                <a:ea typeface="Calibri"/>
                <a:cs typeface="Calibri"/>
                <a:sym typeface="Calibri"/>
              </a:rPr>
              <a:t>Electronic Recording of Custodial Interrogations: A Jurisdictional Analysis of U.S. State Requirements</a:t>
            </a:r>
            <a:endParaRPr sz="8000" b="1"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600"/>
              <a:buFont typeface="Arial"/>
              <a:buNone/>
            </a:pPr>
            <a:r>
              <a:rPr lang="en-US" sz="6600" b="1" dirty="0">
                <a:solidFill>
                  <a:schemeClr val="dk1"/>
                </a:solidFill>
                <a:latin typeface="Calibri"/>
                <a:ea typeface="Calibri"/>
                <a:cs typeface="Calibri"/>
                <a:sym typeface="Calibri"/>
              </a:rPr>
              <a:t>Alyssa Fox</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dirty="0">
                <a:solidFill>
                  <a:schemeClr val="dk1"/>
                </a:solidFill>
                <a:latin typeface="Calibri"/>
                <a:ea typeface="Calibri"/>
                <a:cs typeface="Calibri"/>
                <a:sym typeface="Calibri"/>
              </a:rPr>
              <a:t>Faculty Advisor(s): </a:t>
            </a:r>
            <a:r>
              <a:rPr lang="en-US" sz="5400" b="1" dirty="0">
                <a:solidFill>
                  <a:schemeClr val="dk1"/>
                </a:solidFill>
                <a:latin typeface="Calibri"/>
                <a:ea typeface="Calibri"/>
                <a:cs typeface="Calibri"/>
                <a:sym typeface="Calibri"/>
              </a:rPr>
              <a:t>Dr. Brandon May &amp; Dr. Travis Conradt, School of Psychology, Florida Institute of Technology</a:t>
            </a:r>
            <a:endParaRPr sz="4800" b="1" i="1" u="none" strike="noStrike" cap="none" dirty="0">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Calibri"/>
              <a:ea typeface="Calibri"/>
              <a:cs typeface="Calibri"/>
              <a:sym typeface="Calibri"/>
            </a:endParaRPr>
          </a:p>
        </p:txBody>
      </p:sp>
      <p:graphicFrame>
        <p:nvGraphicFramePr>
          <p:cNvPr id="52" name="Google Shape;52;p1"/>
          <p:cNvGraphicFramePr/>
          <p:nvPr>
            <p:extLst>
              <p:ext uri="{D42A27DB-BD31-4B8C-83A1-F6EECF244321}">
                <p14:modId xmlns:p14="http://schemas.microsoft.com/office/powerpoint/2010/main" val="2663601489"/>
              </p:ext>
            </p:extLst>
          </p:nvPr>
        </p:nvGraphicFramePr>
        <p:xfrm>
          <a:off x="1221027" y="7113589"/>
          <a:ext cx="20052175" cy="10591940"/>
        </p:xfrm>
        <a:graphic>
          <a:graphicData uri="http://schemas.openxmlformats.org/drawingml/2006/table">
            <a:tbl>
              <a:tblPr firstRow="1" bandRow="1">
                <a:noFill/>
                <a:tableStyleId>{C5BD1397-E559-44D0-AC26-665FE4534DEA}</a:tableStyleId>
              </a:tblPr>
              <a:tblGrid>
                <a:gridCol w="20052175">
                  <a:extLst>
                    <a:ext uri="{9D8B030D-6E8A-4147-A177-3AD203B41FA5}">
                      <a16:colId xmlns:a16="http://schemas.microsoft.com/office/drawing/2014/main" val="20000"/>
                    </a:ext>
                  </a:extLst>
                </a:gridCol>
              </a:tblGrid>
              <a:tr h="1265050">
                <a:tc>
                  <a:txBody>
                    <a:bodyPr/>
                    <a:lstStyle/>
                    <a:p>
                      <a:pPr marL="0" marR="0" lvl="0" indent="0" algn="l" rtl="0">
                        <a:lnSpc>
                          <a:spcPct val="100000"/>
                        </a:lnSpc>
                        <a:spcBef>
                          <a:spcPts val="0"/>
                        </a:spcBef>
                        <a:spcAft>
                          <a:spcPts val="0"/>
                        </a:spcAft>
                        <a:buNone/>
                      </a:pPr>
                      <a:r>
                        <a:rPr lang="en-US" sz="7000" u="none" strike="noStrike" cap="none" dirty="0">
                          <a:solidFill>
                            <a:srgbClr val="000000"/>
                          </a:solidFill>
                          <a:latin typeface="Calibri"/>
                          <a:ea typeface="Calibri"/>
                          <a:cs typeface="Calibri"/>
                          <a:sym typeface="Calibri"/>
                        </a:rPr>
                        <a:t>Background</a:t>
                      </a:r>
                    </a:p>
                    <a:p>
                      <a:pPr marL="0" marR="0" lvl="0" indent="0" algn="l" rtl="0">
                        <a:lnSpc>
                          <a:spcPct val="100000"/>
                        </a:lnSpc>
                        <a:spcBef>
                          <a:spcPts val="0"/>
                        </a:spcBef>
                        <a:spcAft>
                          <a:spcPts val="0"/>
                        </a:spcAft>
                        <a:buNone/>
                      </a:pPr>
                      <a:endParaRPr sz="100" dirty="0"/>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9146850">
                <a:tc>
                  <a:txBody>
                    <a:bodyPr/>
                    <a:lstStyle/>
                    <a:p>
                      <a:pPr marL="457200" marR="0" lvl="0" indent="-457200" algn="l" rtl="0">
                        <a:lnSpc>
                          <a:spcPct val="100000"/>
                        </a:lnSpc>
                        <a:spcBef>
                          <a:spcPts val="0"/>
                        </a:spcBef>
                        <a:spcAft>
                          <a:spcPts val="0"/>
                        </a:spcAft>
                        <a:buClr>
                          <a:srgbClr val="000000"/>
                        </a:buClr>
                        <a:buSzPts val="4800"/>
                        <a:buChar char="•"/>
                      </a:pPr>
                      <a:r>
                        <a:rPr lang="en-US" sz="4800" dirty="0">
                          <a:latin typeface="Calibri"/>
                          <a:ea typeface="Calibri"/>
                          <a:cs typeface="Calibri"/>
                          <a:sym typeface="Calibri"/>
                        </a:rPr>
                        <a:t>Custodial interrogations</a:t>
                      </a:r>
                      <a:r>
                        <a:rPr lang="en-US" sz="4800" b="1" dirty="0">
                          <a:latin typeface="Calibri"/>
                          <a:ea typeface="Calibri"/>
                          <a:cs typeface="Calibri"/>
                          <a:sym typeface="Calibri"/>
                        </a:rPr>
                        <a:t> </a:t>
                      </a:r>
                      <a:r>
                        <a:rPr lang="en-US" sz="4800" dirty="0">
                          <a:latin typeface="Calibri"/>
                          <a:ea typeface="Calibri"/>
                          <a:cs typeface="Calibri"/>
                          <a:sym typeface="Calibri"/>
                        </a:rPr>
                        <a:t>serve as the primary mechanism through which information is gained for evidence.</a:t>
                      </a:r>
                      <a:endParaRPr sz="4800" dirty="0">
                        <a:latin typeface="Calibri"/>
                        <a:ea typeface="Calibri"/>
                        <a:cs typeface="Calibri"/>
                        <a:sym typeface="Calibri"/>
                      </a:endParaRPr>
                    </a:p>
                    <a:p>
                      <a:pPr marL="457200" marR="0" lvl="0" indent="-457200" algn="l" rtl="0">
                        <a:lnSpc>
                          <a:spcPct val="100000"/>
                        </a:lnSpc>
                        <a:spcBef>
                          <a:spcPts val="0"/>
                        </a:spcBef>
                        <a:spcAft>
                          <a:spcPts val="0"/>
                        </a:spcAft>
                        <a:buSzPts val="4800"/>
                        <a:buFont typeface="Calibri"/>
                        <a:buChar char="•"/>
                      </a:pPr>
                      <a:r>
                        <a:rPr lang="en-US" sz="4800" dirty="0">
                          <a:latin typeface="Calibri"/>
                          <a:ea typeface="Calibri"/>
                          <a:cs typeface="Calibri"/>
                          <a:sym typeface="Calibri"/>
                        </a:rPr>
                        <a:t>Human memory is reconstructive rather than reproductive, leaving it vulnerable to contamination and suggestibility, especially with employment of psychological interrogation tactics and the inherently coercive nature of custodial interrogations. This causes false confessions, which lead directly into wrongful convictions.</a:t>
                      </a:r>
                      <a:endParaRPr sz="4800" dirty="0">
                        <a:latin typeface="Calibri"/>
                        <a:ea typeface="Calibri"/>
                        <a:cs typeface="Calibri"/>
                        <a:sym typeface="Calibri"/>
                      </a:endParaRPr>
                    </a:p>
                    <a:p>
                      <a:pPr marL="457200" marR="0" lvl="0" indent="-457200" algn="l" rtl="0">
                        <a:lnSpc>
                          <a:spcPct val="100000"/>
                        </a:lnSpc>
                        <a:spcBef>
                          <a:spcPts val="0"/>
                        </a:spcBef>
                        <a:spcAft>
                          <a:spcPts val="0"/>
                        </a:spcAft>
                        <a:buSzPts val="4800"/>
                        <a:buFont typeface="Calibri"/>
                        <a:buChar char="•"/>
                      </a:pPr>
                      <a:r>
                        <a:rPr lang="en-US" sz="4800" dirty="0">
                          <a:latin typeface="Calibri"/>
                          <a:ea typeface="Calibri"/>
                          <a:cs typeface="Calibri"/>
                          <a:sym typeface="Calibri"/>
                        </a:rPr>
                        <a:t>Juveniles and people with disabilities are particularly vulnerable to this, with heightened compliance and diminished decision-making capacity.</a:t>
                      </a:r>
                      <a:endParaRPr sz="4800" dirty="0">
                        <a:latin typeface="Calibri"/>
                        <a:ea typeface="Calibri"/>
                        <a:cs typeface="Calibri"/>
                        <a:sym typeface="Calibri"/>
                      </a:endParaRPr>
                    </a:p>
                    <a:p>
                      <a:pPr marL="457200" marR="0" lvl="0" indent="-457200" algn="l" rtl="0">
                        <a:lnSpc>
                          <a:spcPct val="100000"/>
                        </a:lnSpc>
                        <a:spcBef>
                          <a:spcPts val="0"/>
                        </a:spcBef>
                        <a:spcAft>
                          <a:spcPts val="0"/>
                        </a:spcAft>
                        <a:buSzPts val="4800"/>
                        <a:buFont typeface="Calibri"/>
                        <a:buChar char="•"/>
                      </a:pPr>
                      <a:r>
                        <a:rPr lang="en-US" sz="4800" dirty="0">
                          <a:latin typeface="Calibri"/>
                          <a:ea typeface="Calibri"/>
                          <a:cs typeface="Calibri"/>
                          <a:sym typeface="Calibri"/>
                        </a:rPr>
                        <a:t>Electronic recording of custodial interrogations has emerged as a safeguard against false confessions through documentation, accountability, and preservation; however, practical implementation remains limited. </a:t>
                      </a:r>
                      <a:endParaRPr sz="4800" dirty="0">
                        <a:latin typeface="Calibri"/>
                        <a:ea typeface="Calibri"/>
                        <a:cs typeface="Calibri"/>
                        <a:sym typeface="Calibri"/>
                      </a:endParaRPr>
                    </a:p>
                  </a:txBody>
                  <a:tcPr marL="274325" marR="274325" marT="274325" marB="2743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3" name="Google Shape;53;p1"/>
          <p:cNvGraphicFramePr/>
          <p:nvPr/>
        </p:nvGraphicFramePr>
        <p:xfrm>
          <a:off x="1221025" y="17894861"/>
          <a:ext cx="20052175" cy="10634440"/>
        </p:xfrm>
        <a:graphic>
          <a:graphicData uri="http://schemas.openxmlformats.org/drawingml/2006/table">
            <a:tbl>
              <a:tblPr firstRow="1" bandRow="1">
                <a:noFill/>
                <a:tableStyleId>{C5BD1397-E559-44D0-AC26-665FE4534DEA}</a:tableStyleId>
              </a:tblPr>
              <a:tblGrid>
                <a:gridCol w="20052175">
                  <a:extLst>
                    <a:ext uri="{9D8B030D-6E8A-4147-A177-3AD203B41FA5}">
                      <a16:colId xmlns:a16="http://schemas.microsoft.com/office/drawing/2014/main" val="20000"/>
                    </a:ext>
                  </a:extLst>
                </a:gridCol>
              </a:tblGrid>
              <a:tr h="1307550">
                <a:tc>
                  <a:txBody>
                    <a:bodyPr/>
                    <a:lstStyle/>
                    <a:p>
                      <a:pPr marL="0" marR="0" lvl="0" indent="0" algn="l" rtl="0">
                        <a:lnSpc>
                          <a:spcPct val="100000"/>
                        </a:lnSpc>
                        <a:spcBef>
                          <a:spcPts val="0"/>
                        </a:spcBef>
                        <a:spcAft>
                          <a:spcPts val="0"/>
                        </a:spcAft>
                        <a:buNone/>
                      </a:pPr>
                      <a:r>
                        <a:rPr lang="en-US" sz="7000" dirty="0">
                          <a:solidFill>
                            <a:srgbClr val="000000"/>
                          </a:solidFill>
                          <a:latin typeface="Calibri"/>
                          <a:ea typeface="Calibri"/>
                          <a:cs typeface="Calibri"/>
                          <a:sym typeface="Calibri"/>
                        </a:rPr>
                        <a:t>Present Study</a:t>
                      </a:r>
                      <a:endParaRPr sz="7000" dirty="0"/>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488575">
                <a:tc>
                  <a:txBody>
                    <a:bodyPr/>
                    <a:lstStyle/>
                    <a:p>
                      <a:pPr marL="0" marR="0" lvl="0" indent="0" algn="l" rtl="0">
                        <a:lnSpc>
                          <a:spcPct val="100000"/>
                        </a:lnSpc>
                        <a:spcBef>
                          <a:spcPts val="0"/>
                        </a:spcBef>
                        <a:spcAft>
                          <a:spcPts val="0"/>
                        </a:spcAft>
                        <a:buNone/>
                      </a:pPr>
                      <a:r>
                        <a:rPr lang="en-US" sz="4800" dirty="0">
                          <a:latin typeface="Calibri"/>
                          <a:ea typeface="Calibri"/>
                          <a:cs typeface="Calibri"/>
                          <a:sym typeface="Calibri"/>
                        </a:rPr>
                        <a:t>The present study aims to create a systematic analysis of interrogation recording laws across the U.S. by:</a:t>
                      </a:r>
                      <a:endParaRPr sz="4800" dirty="0">
                        <a:latin typeface="Calibri"/>
                        <a:ea typeface="Calibri"/>
                        <a:cs typeface="Calibri"/>
                        <a:sym typeface="Calibri"/>
                      </a:endParaRPr>
                    </a:p>
                    <a:p>
                      <a:pPr marL="0" marR="0" lvl="0" indent="0" algn="l" rtl="0">
                        <a:lnSpc>
                          <a:spcPct val="100000"/>
                        </a:lnSpc>
                        <a:spcBef>
                          <a:spcPts val="0"/>
                        </a:spcBef>
                        <a:spcAft>
                          <a:spcPts val="0"/>
                        </a:spcAft>
                        <a:buNone/>
                      </a:pPr>
                      <a:r>
                        <a:rPr lang="en-US" sz="4800" b="1" dirty="0">
                          <a:latin typeface="Calibri"/>
                          <a:ea typeface="Calibri"/>
                          <a:cs typeface="Calibri"/>
                          <a:sym typeface="Calibri"/>
                        </a:rPr>
                        <a:t>1.</a:t>
                      </a:r>
                      <a:r>
                        <a:rPr lang="en-US" sz="4800" dirty="0">
                          <a:latin typeface="Calibri"/>
                          <a:ea typeface="Calibri"/>
                          <a:cs typeface="Calibri"/>
                          <a:sym typeface="Calibri"/>
                        </a:rPr>
                        <a:t> Documenting current recording mandates across the U.S.</a:t>
                      </a:r>
                      <a:endParaRPr sz="4800" dirty="0">
                        <a:latin typeface="Calibri"/>
                        <a:ea typeface="Calibri"/>
                        <a:cs typeface="Calibri"/>
                        <a:sym typeface="Calibri"/>
                      </a:endParaRPr>
                    </a:p>
                    <a:p>
                      <a:pPr marL="0" marR="0" lvl="0" indent="0" algn="l" rtl="0">
                        <a:lnSpc>
                          <a:spcPct val="100000"/>
                        </a:lnSpc>
                        <a:spcBef>
                          <a:spcPts val="0"/>
                        </a:spcBef>
                        <a:spcAft>
                          <a:spcPts val="0"/>
                        </a:spcAft>
                        <a:buNone/>
                      </a:pPr>
                      <a:r>
                        <a:rPr lang="en-US" sz="4800" b="1" dirty="0">
                          <a:latin typeface="Calibri"/>
                          <a:ea typeface="Calibri"/>
                          <a:cs typeface="Calibri"/>
                          <a:sym typeface="Calibri"/>
                        </a:rPr>
                        <a:t>2. </a:t>
                      </a:r>
                      <a:r>
                        <a:rPr lang="en-US" sz="4800" dirty="0">
                          <a:latin typeface="Calibri"/>
                          <a:ea typeface="Calibri"/>
                          <a:cs typeface="Calibri"/>
                          <a:sym typeface="Calibri"/>
                        </a:rPr>
                        <a:t>Examining mandate scope, including offense thresholds, custodial versus non-custodial applicability, and exceptions.</a:t>
                      </a:r>
                      <a:endParaRPr sz="4800" dirty="0">
                        <a:latin typeface="Calibri"/>
                        <a:ea typeface="Calibri"/>
                        <a:cs typeface="Calibri"/>
                        <a:sym typeface="Calibri"/>
                      </a:endParaRPr>
                    </a:p>
                    <a:p>
                      <a:pPr marL="0" marR="0" lvl="0" indent="0" algn="l" rtl="0">
                        <a:lnSpc>
                          <a:spcPct val="100000"/>
                        </a:lnSpc>
                        <a:spcBef>
                          <a:spcPts val="0"/>
                        </a:spcBef>
                        <a:spcAft>
                          <a:spcPts val="0"/>
                        </a:spcAft>
                        <a:buNone/>
                      </a:pPr>
                      <a:r>
                        <a:rPr lang="en-US" sz="4800" b="1" dirty="0">
                          <a:latin typeface="Calibri"/>
                          <a:ea typeface="Calibri"/>
                          <a:cs typeface="Calibri"/>
                          <a:sym typeface="Calibri"/>
                        </a:rPr>
                        <a:t>3.</a:t>
                      </a:r>
                      <a:r>
                        <a:rPr lang="en-US" sz="4800" dirty="0">
                          <a:latin typeface="Calibri"/>
                          <a:ea typeface="Calibri"/>
                          <a:cs typeface="Calibri"/>
                          <a:sym typeface="Calibri"/>
                        </a:rPr>
                        <a:t> Examining whether jurisdictions provide further protections for vulnerable populations (e.g., juveniles and people with intellectual disabilities).</a:t>
                      </a:r>
                      <a:endParaRPr sz="4800" dirty="0">
                        <a:latin typeface="Calibri"/>
                        <a:ea typeface="Calibri"/>
                        <a:cs typeface="Calibri"/>
                        <a:sym typeface="Calibri"/>
                      </a:endParaRPr>
                    </a:p>
                    <a:p>
                      <a:pPr marL="0" marR="0" lvl="0" indent="0" algn="l" rtl="0">
                        <a:lnSpc>
                          <a:spcPct val="100000"/>
                        </a:lnSpc>
                        <a:spcBef>
                          <a:spcPts val="0"/>
                        </a:spcBef>
                        <a:spcAft>
                          <a:spcPts val="0"/>
                        </a:spcAft>
                        <a:buNone/>
                      </a:pPr>
                      <a:r>
                        <a:rPr lang="en-US" sz="4800" b="1" dirty="0">
                          <a:latin typeface="Calibri"/>
                          <a:ea typeface="Calibri"/>
                          <a:cs typeface="Calibri"/>
                          <a:sym typeface="Calibri"/>
                        </a:rPr>
                        <a:t>4.</a:t>
                      </a:r>
                      <a:r>
                        <a:rPr lang="en-US" sz="4800" dirty="0">
                          <a:latin typeface="Calibri"/>
                          <a:ea typeface="Calibri"/>
                          <a:cs typeface="Calibri"/>
                          <a:sym typeface="Calibri"/>
                        </a:rPr>
                        <a:t> Assessing whether requirements extend to include interviews with witnesses and victims.</a:t>
                      </a:r>
                      <a:endParaRPr sz="4800" dirty="0">
                        <a:latin typeface="Calibri"/>
                        <a:ea typeface="Calibri"/>
                        <a:cs typeface="Calibri"/>
                        <a:sym typeface="Calibri"/>
                      </a:endParaRPr>
                    </a:p>
                    <a:p>
                      <a:pPr marL="0" marR="0" lvl="0" indent="0" algn="l" rtl="0">
                        <a:lnSpc>
                          <a:spcPct val="100000"/>
                        </a:lnSpc>
                        <a:spcBef>
                          <a:spcPts val="0"/>
                        </a:spcBef>
                        <a:spcAft>
                          <a:spcPts val="0"/>
                        </a:spcAft>
                        <a:buNone/>
                      </a:pPr>
                      <a:r>
                        <a:rPr lang="en-US" sz="4800" b="1" dirty="0">
                          <a:latin typeface="Calibri"/>
                          <a:ea typeface="Calibri"/>
                          <a:cs typeface="Calibri"/>
                          <a:sym typeface="Calibri"/>
                        </a:rPr>
                        <a:t>5.</a:t>
                      </a:r>
                      <a:r>
                        <a:rPr lang="en-US" sz="4800" dirty="0">
                          <a:latin typeface="Calibri"/>
                          <a:ea typeface="Calibri"/>
                          <a:cs typeface="Calibri"/>
                          <a:sym typeface="Calibri"/>
                        </a:rPr>
                        <a:t> Analyzing consequences for recording failures.</a:t>
                      </a:r>
                      <a:endParaRPr sz="4800" dirty="0">
                        <a:latin typeface="Calibri"/>
                        <a:ea typeface="Calibri"/>
                        <a:cs typeface="Calibri"/>
                        <a:sym typeface="Calibri"/>
                      </a:endParaRPr>
                    </a:p>
                    <a:p>
                      <a:pPr marL="0" marR="0" lvl="0" indent="0" algn="l" rtl="0">
                        <a:lnSpc>
                          <a:spcPct val="100000"/>
                        </a:lnSpc>
                        <a:spcBef>
                          <a:spcPts val="0"/>
                        </a:spcBef>
                        <a:spcAft>
                          <a:spcPts val="0"/>
                        </a:spcAft>
                        <a:buNone/>
                      </a:pPr>
                      <a:r>
                        <a:rPr lang="en-US" sz="4800" b="1" dirty="0">
                          <a:latin typeface="Calibri"/>
                          <a:ea typeface="Calibri"/>
                          <a:cs typeface="Calibri"/>
                          <a:sym typeface="Calibri"/>
                        </a:rPr>
                        <a:t>6. </a:t>
                      </a:r>
                      <a:r>
                        <a:rPr lang="en-US" sz="4800" dirty="0">
                          <a:latin typeface="Calibri"/>
                          <a:ea typeface="Calibri"/>
                          <a:cs typeface="Calibri"/>
                          <a:sym typeface="Calibri"/>
                        </a:rPr>
                        <a:t>Examining how consent laws (e.g., two-party consent states) interact with interview recording laws. </a:t>
                      </a:r>
                      <a:endParaRPr sz="4800" dirty="0">
                        <a:latin typeface="Calibri"/>
                        <a:ea typeface="Calibri"/>
                        <a:cs typeface="Calibri"/>
                        <a:sym typeface="Calibri"/>
                      </a:endParaRPr>
                    </a:p>
                  </a:txBody>
                  <a:tcPr marL="274325" marR="274325" marT="274325" marB="2743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4" name="Google Shape;54;p1"/>
          <p:cNvGraphicFramePr/>
          <p:nvPr>
            <p:extLst>
              <p:ext uri="{D42A27DB-BD31-4B8C-83A1-F6EECF244321}">
                <p14:modId xmlns:p14="http://schemas.microsoft.com/office/powerpoint/2010/main" val="2179848889"/>
              </p:ext>
            </p:extLst>
          </p:nvPr>
        </p:nvGraphicFramePr>
        <p:xfrm>
          <a:off x="1221026" y="28718591"/>
          <a:ext cx="20052175" cy="9264625"/>
        </p:xfrm>
        <a:graphic>
          <a:graphicData uri="http://schemas.openxmlformats.org/drawingml/2006/table">
            <a:tbl>
              <a:tblPr firstRow="1" bandRow="1">
                <a:noFill/>
                <a:tableStyleId>{C5BD1397-E559-44D0-AC26-665FE4534DEA}</a:tableStyleId>
              </a:tblPr>
              <a:tblGrid>
                <a:gridCol w="20052175">
                  <a:extLst>
                    <a:ext uri="{9D8B030D-6E8A-4147-A177-3AD203B41FA5}">
                      <a16:colId xmlns:a16="http://schemas.microsoft.com/office/drawing/2014/main" val="20000"/>
                    </a:ext>
                  </a:extLst>
                </a:gridCol>
              </a:tblGrid>
              <a:tr h="1065300">
                <a:tc>
                  <a:txBody>
                    <a:bodyPr/>
                    <a:lstStyle/>
                    <a:p>
                      <a:pPr marL="0" marR="0" lvl="0" indent="0" algn="l" rtl="0">
                        <a:lnSpc>
                          <a:spcPct val="100000"/>
                        </a:lnSpc>
                        <a:spcBef>
                          <a:spcPts val="0"/>
                        </a:spcBef>
                        <a:spcAft>
                          <a:spcPts val="0"/>
                        </a:spcAft>
                        <a:buNone/>
                      </a:pPr>
                      <a:r>
                        <a:rPr lang="en-US" sz="7000" u="none" strike="noStrike" cap="none">
                          <a:solidFill>
                            <a:srgbClr val="000000"/>
                          </a:solidFill>
                          <a:latin typeface="Calibri"/>
                          <a:ea typeface="Calibri"/>
                          <a:cs typeface="Calibri"/>
                          <a:sym typeface="Calibri"/>
                        </a:rPr>
                        <a:t>Method</a:t>
                      </a:r>
                      <a:endParaRPr sz="7000">
                        <a:latin typeface="Calibri"/>
                        <a:ea typeface="Calibri"/>
                        <a:cs typeface="Calibri"/>
                        <a:sym typeface="Calibri"/>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106375">
                <a:tc>
                  <a:txBody>
                    <a:bodyPr/>
                    <a:lstStyle/>
                    <a:p>
                      <a:pPr marL="457200" marR="0" lvl="0" indent="-533400" algn="l" rtl="0">
                        <a:lnSpc>
                          <a:spcPct val="100000"/>
                        </a:lnSpc>
                        <a:spcBef>
                          <a:spcPts val="0"/>
                        </a:spcBef>
                        <a:spcAft>
                          <a:spcPts val="0"/>
                        </a:spcAft>
                        <a:buSzPts val="4800"/>
                        <a:buFont typeface="Calibri"/>
                        <a:buChar char="•"/>
                      </a:pPr>
                      <a:r>
                        <a:rPr lang="en-US" sz="4800" dirty="0">
                          <a:latin typeface="Calibri"/>
                          <a:ea typeface="Calibri"/>
                          <a:cs typeface="Calibri"/>
                          <a:sym typeface="Calibri"/>
                        </a:rPr>
                        <a:t>The review focused on identifying and documenting legal information regarding electronic recording of custodial interrogations in all 50 U.S. states and the District of Columbia, focusing on interviews involving suspects, witnesses, and victims. </a:t>
                      </a:r>
                      <a:endParaRPr sz="4800" dirty="0">
                        <a:latin typeface="Calibri"/>
                        <a:ea typeface="Calibri"/>
                        <a:cs typeface="Calibri"/>
                        <a:sym typeface="Calibri"/>
                      </a:endParaRPr>
                    </a:p>
                    <a:p>
                      <a:pPr marL="457200" marR="0" lvl="0" indent="-457200" algn="l" rtl="0">
                        <a:lnSpc>
                          <a:spcPct val="100000"/>
                        </a:lnSpc>
                        <a:spcBef>
                          <a:spcPts val="0"/>
                        </a:spcBef>
                        <a:spcAft>
                          <a:spcPts val="0"/>
                        </a:spcAft>
                        <a:buSzPts val="4800"/>
                        <a:buFont typeface="Calibri"/>
                        <a:buChar char="•"/>
                      </a:pPr>
                      <a:r>
                        <a:rPr lang="en-US" sz="4800" dirty="0">
                          <a:latin typeface="Calibri"/>
                          <a:ea typeface="Calibri"/>
                          <a:cs typeface="Calibri"/>
                          <a:sym typeface="Calibri"/>
                        </a:rPr>
                        <a:t>Information was gathered by searching the state name along with terms such as </a:t>
                      </a:r>
                      <a:r>
                        <a:rPr lang="en-US" sz="4800" i="1" dirty="0">
                          <a:latin typeface="Calibri"/>
                          <a:ea typeface="Calibri"/>
                          <a:cs typeface="Calibri"/>
                          <a:sym typeface="Calibri"/>
                        </a:rPr>
                        <a:t>“electronic recording”, “custodial interrogation”, “interview recording”, “body-worn camera”, “suspect interview”, “witness interview”, and “victim interview”.</a:t>
                      </a:r>
                      <a:endParaRPr sz="4800" i="1" dirty="0">
                        <a:latin typeface="Calibri"/>
                        <a:ea typeface="Calibri"/>
                        <a:cs typeface="Calibri"/>
                        <a:sym typeface="Calibri"/>
                      </a:endParaRPr>
                    </a:p>
                    <a:p>
                      <a:pPr marL="457200" marR="0" lvl="0" indent="-457200" algn="l" rtl="0">
                        <a:lnSpc>
                          <a:spcPct val="100000"/>
                        </a:lnSpc>
                        <a:spcBef>
                          <a:spcPts val="0"/>
                        </a:spcBef>
                        <a:spcAft>
                          <a:spcPts val="0"/>
                        </a:spcAft>
                        <a:buSzPts val="4800"/>
                        <a:buFont typeface="Calibri"/>
                        <a:buChar char="•"/>
                      </a:pPr>
                      <a:r>
                        <a:rPr lang="en-US" sz="4800" dirty="0">
                          <a:latin typeface="Calibri"/>
                          <a:ea typeface="Calibri"/>
                          <a:cs typeface="Calibri"/>
                          <a:sym typeface="Calibri"/>
                        </a:rPr>
                        <a:t>All relevant information was organized in a spreadsheet and carefully reviewed prior to analysis.</a:t>
                      </a:r>
                      <a:endParaRPr sz="4800" dirty="0">
                        <a:latin typeface="Calibri"/>
                        <a:ea typeface="Calibri"/>
                        <a:cs typeface="Calibri"/>
                        <a:sym typeface="Calibri"/>
                      </a:endParaRPr>
                    </a:p>
                  </a:txBody>
                  <a:tcPr marL="274325" marR="274325" marT="274325" marB="2743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5" name="Google Shape;55;p1"/>
          <p:cNvGraphicFramePr/>
          <p:nvPr>
            <p:extLst>
              <p:ext uri="{D42A27DB-BD31-4B8C-83A1-F6EECF244321}">
                <p14:modId xmlns:p14="http://schemas.microsoft.com/office/powerpoint/2010/main" val="3896021702"/>
              </p:ext>
            </p:extLst>
          </p:nvPr>
        </p:nvGraphicFramePr>
        <p:xfrm>
          <a:off x="21945599" y="7113602"/>
          <a:ext cx="20724575" cy="10607400"/>
        </p:xfrm>
        <a:graphic>
          <a:graphicData uri="http://schemas.openxmlformats.org/drawingml/2006/table">
            <a:tbl>
              <a:tblPr firstRow="1" bandRow="1">
                <a:noFill/>
                <a:tableStyleId>{C5BD1397-E559-44D0-AC26-665FE4534DEA}</a:tableStyleId>
              </a:tblPr>
              <a:tblGrid>
                <a:gridCol w="20724575">
                  <a:extLst>
                    <a:ext uri="{9D8B030D-6E8A-4147-A177-3AD203B41FA5}">
                      <a16:colId xmlns:a16="http://schemas.microsoft.com/office/drawing/2014/main" val="20000"/>
                    </a:ext>
                  </a:extLst>
                </a:gridCol>
              </a:tblGrid>
              <a:tr h="1265050">
                <a:tc>
                  <a:txBody>
                    <a:bodyPr/>
                    <a:lstStyle/>
                    <a:p>
                      <a:pPr marL="0" marR="0" lvl="0" indent="0" algn="l" rtl="0">
                        <a:lnSpc>
                          <a:spcPct val="100000"/>
                        </a:lnSpc>
                        <a:spcBef>
                          <a:spcPts val="0"/>
                        </a:spcBef>
                        <a:spcAft>
                          <a:spcPts val="0"/>
                        </a:spcAft>
                        <a:buNone/>
                      </a:pPr>
                      <a:r>
                        <a:rPr lang="en-US" sz="7000" u="none" strike="noStrike" cap="none" dirty="0">
                          <a:solidFill>
                            <a:srgbClr val="000000"/>
                          </a:solidFill>
                          <a:latin typeface="Calibri"/>
                          <a:ea typeface="Calibri"/>
                          <a:cs typeface="Calibri"/>
                          <a:sym typeface="Calibri"/>
                        </a:rPr>
                        <a:t>Results</a:t>
                      </a:r>
                      <a:endParaRPr sz="7000" dirty="0"/>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342350">
                <a:tc>
                  <a:txBody>
                    <a:bodyPr/>
                    <a:lstStyle/>
                    <a:p>
                      <a:pPr marL="457200" lvl="0" indent="-533400" algn="l" rtl="0">
                        <a:spcBef>
                          <a:spcPts val="0"/>
                        </a:spcBef>
                        <a:spcAft>
                          <a:spcPts val="0"/>
                        </a:spcAft>
                        <a:buClr>
                          <a:schemeClr val="dk1"/>
                        </a:buClr>
                        <a:buSzPts val="4800"/>
                        <a:buFont typeface="Calibri"/>
                        <a:buChar char="•"/>
                      </a:pPr>
                      <a:r>
                        <a:rPr lang="en-US" sz="4800" b="1" dirty="0">
                          <a:latin typeface="Calibri"/>
                          <a:ea typeface="Calibri"/>
                          <a:cs typeface="Calibri"/>
                          <a:sym typeface="Calibri"/>
                        </a:rPr>
                        <a:t>6 </a:t>
                      </a:r>
                      <a:r>
                        <a:rPr lang="en-US" sz="4800" dirty="0">
                          <a:latin typeface="Calibri"/>
                          <a:ea typeface="Calibri"/>
                          <a:cs typeface="Calibri"/>
                          <a:sym typeface="Calibri"/>
                        </a:rPr>
                        <a:t>states have full recording mandates; </a:t>
                      </a:r>
                      <a:r>
                        <a:rPr lang="en-US" sz="4800" b="1" dirty="0">
                          <a:latin typeface="Calibri"/>
                          <a:ea typeface="Calibri"/>
                          <a:cs typeface="Calibri"/>
                          <a:sym typeface="Calibri"/>
                        </a:rPr>
                        <a:t>24 </a:t>
                      </a:r>
                      <a:r>
                        <a:rPr lang="en-US" sz="4800" dirty="0">
                          <a:latin typeface="Calibri"/>
                          <a:ea typeface="Calibri"/>
                          <a:cs typeface="Calibri"/>
                          <a:sym typeface="Calibri"/>
                        </a:rPr>
                        <a:t>have partial mandates; </a:t>
                      </a:r>
                      <a:r>
                        <a:rPr lang="en-US" sz="4800" b="1" dirty="0">
                          <a:latin typeface="Calibri"/>
                          <a:ea typeface="Calibri"/>
                          <a:cs typeface="Calibri"/>
                          <a:sym typeface="Calibri"/>
                        </a:rPr>
                        <a:t>21 </a:t>
                      </a:r>
                      <a:r>
                        <a:rPr lang="en-US" sz="4800" dirty="0">
                          <a:latin typeface="Calibri"/>
                          <a:ea typeface="Calibri"/>
                          <a:cs typeface="Calibri"/>
                          <a:sym typeface="Calibri"/>
                        </a:rPr>
                        <a:t>have no mandates; </a:t>
                      </a:r>
                      <a:r>
                        <a:rPr lang="en-US" sz="4800" b="1" dirty="0">
                          <a:latin typeface="Calibri"/>
                          <a:ea typeface="Calibri"/>
                          <a:cs typeface="Calibri"/>
                          <a:sym typeface="Calibri"/>
                        </a:rPr>
                        <a:t>3 </a:t>
                      </a:r>
                      <a:r>
                        <a:rPr lang="en-US" sz="4800" dirty="0">
                          <a:latin typeface="Calibri"/>
                          <a:ea typeface="Calibri"/>
                          <a:cs typeface="Calibri"/>
                          <a:sym typeface="Calibri"/>
                        </a:rPr>
                        <a:t>have court encouragement.</a:t>
                      </a:r>
                      <a:endParaRPr sz="4800" dirty="0">
                        <a:latin typeface="Calibri"/>
                        <a:ea typeface="Calibri"/>
                        <a:cs typeface="Calibri"/>
                        <a:sym typeface="Calibri"/>
                      </a:endParaRPr>
                    </a:p>
                    <a:p>
                      <a:pPr marL="457200" lvl="0" indent="-533400" algn="l" rtl="0">
                        <a:spcBef>
                          <a:spcPts val="0"/>
                        </a:spcBef>
                        <a:spcAft>
                          <a:spcPts val="0"/>
                        </a:spcAft>
                        <a:buClr>
                          <a:schemeClr val="dk1"/>
                        </a:buClr>
                        <a:buSzPts val="4800"/>
                        <a:buFont typeface="Calibri"/>
                        <a:buChar char="•"/>
                      </a:pPr>
                      <a:r>
                        <a:rPr lang="en-US" sz="4800" b="1" dirty="0">
                          <a:latin typeface="Calibri"/>
                          <a:ea typeface="Calibri"/>
                          <a:cs typeface="Calibri"/>
                          <a:sym typeface="Calibri"/>
                        </a:rPr>
                        <a:t>Full mandate </a:t>
                      </a:r>
                      <a:r>
                        <a:rPr lang="en-US" sz="4800" dirty="0">
                          <a:latin typeface="Calibri"/>
                          <a:ea typeface="Calibri"/>
                          <a:cs typeface="Calibri"/>
                          <a:sym typeface="Calibri"/>
                        </a:rPr>
                        <a:t>jurisdictions show significant temporal variation, with Alaska being the first to mandate in 1985 and Vermont being the most recent in 2024.</a:t>
                      </a:r>
                      <a:endParaRPr sz="4800" dirty="0">
                        <a:latin typeface="Calibri"/>
                        <a:ea typeface="Calibri"/>
                        <a:cs typeface="Calibri"/>
                        <a:sym typeface="Calibri"/>
                      </a:endParaRPr>
                    </a:p>
                    <a:p>
                      <a:pPr marL="457200" lvl="0" indent="-533400" algn="l" rtl="0">
                        <a:spcBef>
                          <a:spcPts val="0"/>
                        </a:spcBef>
                        <a:spcAft>
                          <a:spcPts val="0"/>
                        </a:spcAft>
                        <a:buClr>
                          <a:schemeClr val="dk1"/>
                        </a:buClr>
                        <a:buSzPts val="4800"/>
                        <a:buFont typeface="Calibri"/>
                        <a:buChar char="•"/>
                      </a:pPr>
                      <a:r>
                        <a:rPr lang="en-US" sz="4800" b="1" dirty="0">
                          <a:latin typeface="Calibri"/>
                          <a:ea typeface="Calibri"/>
                          <a:cs typeface="Calibri"/>
                          <a:sym typeface="Calibri"/>
                        </a:rPr>
                        <a:t>Partial mandate </a:t>
                      </a:r>
                      <a:r>
                        <a:rPr lang="en-US" sz="4800" dirty="0">
                          <a:latin typeface="Calibri"/>
                          <a:ea typeface="Calibri"/>
                          <a:cs typeface="Calibri"/>
                          <a:sym typeface="Calibri"/>
                        </a:rPr>
                        <a:t>jurisdictions vary in terms of offense trigger, with 77.8% requiring recording for capitol offenses and 66.7% requiring for sex offenses. </a:t>
                      </a:r>
                      <a:endParaRPr sz="4800" dirty="0">
                        <a:latin typeface="Calibri"/>
                        <a:ea typeface="Calibri"/>
                        <a:cs typeface="Calibri"/>
                        <a:sym typeface="Calibri"/>
                      </a:endParaRPr>
                    </a:p>
                    <a:p>
                      <a:pPr marL="457200" marR="0" lvl="0" indent="-457200" algn="l" rtl="0">
                        <a:lnSpc>
                          <a:spcPct val="100000"/>
                        </a:lnSpc>
                        <a:spcBef>
                          <a:spcPts val="0"/>
                        </a:spcBef>
                        <a:spcAft>
                          <a:spcPts val="0"/>
                        </a:spcAft>
                        <a:buSzPts val="4800"/>
                        <a:buFont typeface="Calibri"/>
                        <a:buChar char="•"/>
                      </a:pPr>
                      <a:r>
                        <a:rPr lang="en-US" sz="4800" b="1" dirty="0">
                          <a:latin typeface="Calibri"/>
                          <a:ea typeface="Calibri"/>
                          <a:cs typeface="Calibri"/>
                          <a:sym typeface="Calibri"/>
                        </a:rPr>
                        <a:t>No states </a:t>
                      </a:r>
                      <a:r>
                        <a:rPr lang="en-US" sz="4800" dirty="0">
                          <a:latin typeface="Calibri"/>
                          <a:ea typeface="Calibri"/>
                          <a:cs typeface="Calibri"/>
                          <a:sym typeface="Calibri"/>
                        </a:rPr>
                        <a:t>require recording for all witness/victim interviews, but </a:t>
                      </a:r>
                      <a:r>
                        <a:rPr lang="en-US" sz="4800" b="1" dirty="0">
                          <a:latin typeface="Calibri"/>
                          <a:ea typeface="Calibri"/>
                          <a:cs typeface="Calibri"/>
                          <a:sym typeface="Calibri"/>
                        </a:rPr>
                        <a:t>12 </a:t>
                      </a:r>
                      <a:r>
                        <a:rPr lang="en-US" sz="4800" dirty="0">
                          <a:latin typeface="Calibri"/>
                          <a:ea typeface="Calibri"/>
                          <a:cs typeface="Calibri"/>
                          <a:sym typeface="Calibri"/>
                        </a:rPr>
                        <a:t>have specific laws regarding child victims.</a:t>
                      </a:r>
                      <a:endParaRPr sz="4800" dirty="0">
                        <a:latin typeface="Calibri"/>
                        <a:ea typeface="Calibri"/>
                        <a:cs typeface="Calibri"/>
                        <a:sym typeface="Calibri"/>
                      </a:endParaRPr>
                    </a:p>
                    <a:p>
                      <a:pPr marL="457200" marR="0" lvl="0" indent="-457200" algn="l" rtl="0">
                        <a:lnSpc>
                          <a:spcPct val="100000"/>
                        </a:lnSpc>
                        <a:spcBef>
                          <a:spcPts val="0"/>
                        </a:spcBef>
                        <a:spcAft>
                          <a:spcPts val="0"/>
                        </a:spcAft>
                        <a:buSzPts val="4800"/>
                        <a:buFont typeface="Calibri"/>
                        <a:buChar char="•"/>
                      </a:pPr>
                      <a:r>
                        <a:rPr lang="en-US" sz="4800" b="1" dirty="0">
                          <a:latin typeface="Calibri"/>
                          <a:ea typeface="Calibri"/>
                          <a:cs typeface="Calibri"/>
                          <a:sym typeface="Calibri"/>
                        </a:rPr>
                        <a:t>2</a:t>
                      </a:r>
                      <a:r>
                        <a:rPr lang="en-US" sz="4800" dirty="0">
                          <a:latin typeface="Calibri"/>
                          <a:ea typeface="Calibri"/>
                          <a:cs typeface="Calibri"/>
                          <a:sym typeface="Calibri"/>
                        </a:rPr>
                        <a:t> states provide exclusionary remedy for noncompliance, and only </a:t>
                      </a:r>
                      <a:r>
                        <a:rPr lang="en-US" sz="4800" b="1" dirty="0">
                          <a:latin typeface="Calibri"/>
                          <a:ea typeface="Calibri"/>
                          <a:cs typeface="Calibri"/>
                          <a:sym typeface="Calibri"/>
                        </a:rPr>
                        <a:t>1</a:t>
                      </a:r>
                      <a:r>
                        <a:rPr lang="en-US" sz="4800" dirty="0">
                          <a:latin typeface="Calibri"/>
                          <a:ea typeface="Calibri"/>
                          <a:cs typeface="Calibri"/>
                          <a:sym typeface="Calibri"/>
                        </a:rPr>
                        <a:t> requires cautionary instructions for the jury.</a:t>
                      </a:r>
                      <a:endParaRPr sz="4800" dirty="0">
                        <a:latin typeface="Calibri"/>
                        <a:ea typeface="Calibri"/>
                        <a:cs typeface="Calibri"/>
                        <a:sym typeface="Calibri"/>
                      </a:endParaRPr>
                    </a:p>
                    <a:p>
                      <a:pPr marL="457200" marR="0" lvl="0" indent="-457200" algn="l" rtl="0">
                        <a:lnSpc>
                          <a:spcPct val="100000"/>
                        </a:lnSpc>
                        <a:spcBef>
                          <a:spcPts val="0"/>
                        </a:spcBef>
                        <a:spcAft>
                          <a:spcPts val="0"/>
                        </a:spcAft>
                        <a:buSzPts val="4800"/>
                        <a:buFont typeface="Calibri"/>
                        <a:buChar char="•"/>
                      </a:pPr>
                      <a:r>
                        <a:rPr lang="en-US" sz="4800" dirty="0">
                          <a:latin typeface="Calibri"/>
                          <a:ea typeface="Calibri"/>
                          <a:cs typeface="Calibri"/>
                          <a:sym typeface="Calibri"/>
                        </a:rPr>
                        <a:t>Body-worn camera policies are sparse, with some states requiring activation of BWCs for all interviews and others having specific deactivation protocols.</a:t>
                      </a:r>
                      <a:endParaRPr sz="4800" dirty="0">
                        <a:latin typeface="Calibri"/>
                        <a:ea typeface="Calibri"/>
                        <a:cs typeface="Calibri"/>
                        <a:sym typeface="Calibri"/>
                      </a:endParaRPr>
                    </a:p>
                  </a:txBody>
                  <a:tcPr marL="274325" marR="274325" marT="274325" marB="2743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6" name="Google Shape;56;p1"/>
          <p:cNvGraphicFramePr/>
          <p:nvPr>
            <p:extLst>
              <p:ext uri="{D42A27DB-BD31-4B8C-83A1-F6EECF244321}">
                <p14:modId xmlns:p14="http://schemas.microsoft.com/office/powerpoint/2010/main" val="3712762029"/>
              </p:ext>
            </p:extLst>
          </p:nvPr>
        </p:nvGraphicFramePr>
        <p:xfrm>
          <a:off x="21945598" y="28718604"/>
          <a:ext cx="20724575" cy="9264625"/>
        </p:xfrm>
        <a:graphic>
          <a:graphicData uri="http://schemas.openxmlformats.org/drawingml/2006/table">
            <a:tbl>
              <a:tblPr firstRow="1" bandRow="1">
                <a:noFill/>
                <a:tableStyleId>{C5BD1397-E559-44D0-AC26-665FE4534DEA}</a:tableStyleId>
              </a:tblPr>
              <a:tblGrid>
                <a:gridCol w="20724575">
                  <a:extLst>
                    <a:ext uri="{9D8B030D-6E8A-4147-A177-3AD203B41FA5}">
                      <a16:colId xmlns:a16="http://schemas.microsoft.com/office/drawing/2014/main" val="20000"/>
                    </a:ext>
                  </a:extLst>
                </a:gridCol>
              </a:tblGrid>
              <a:tr h="472475">
                <a:tc>
                  <a:txBody>
                    <a:bodyPr/>
                    <a:lstStyle/>
                    <a:p>
                      <a:pPr marL="0" marR="0" lvl="0" indent="0" algn="l" rtl="0">
                        <a:lnSpc>
                          <a:spcPct val="100000"/>
                        </a:lnSpc>
                        <a:spcBef>
                          <a:spcPts val="0"/>
                        </a:spcBef>
                        <a:spcAft>
                          <a:spcPts val="0"/>
                        </a:spcAft>
                        <a:buNone/>
                      </a:pPr>
                      <a:r>
                        <a:rPr lang="en-US" sz="7000" u="none" strike="noStrike" cap="none">
                          <a:solidFill>
                            <a:srgbClr val="000000"/>
                          </a:solidFill>
                          <a:latin typeface="Calibri"/>
                          <a:ea typeface="Calibri"/>
                          <a:cs typeface="Calibri"/>
                          <a:sym typeface="Calibri"/>
                        </a:rPr>
                        <a:t>Conclusions / Discussion</a:t>
                      </a:r>
                      <a:endParaRPr sz="7000"/>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106375">
                <a:tc>
                  <a:txBody>
                    <a:bodyPr/>
                    <a:lstStyle/>
                    <a:p>
                      <a:pPr marL="457200" lvl="0" indent="-457200" algn="l" rtl="0">
                        <a:spcBef>
                          <a:spcPts val="0"/>
                        </a:spcBef>
                        <a:spcAft>
                          <a:spcPts val="0"/>
                        </a:spcAft>
                        <a:buClr>
                          <a:schemeClr val="dk1"/>
                        </a:buClr>
                        <a:buSzPts val="4800"/>
                        <a:buChar char="•"/>
                      </a:pPr>
                      <a:r>
                        <a:rPr lang="en-US" sz="4800" dirty="0">
                          <a:latin typeface="Calibri"/>
                          <a:ea typeface="Calibri"/>
                          <a:cs typeface="Calibri"/>
                          <a:sym typeface="Calibri"/>
                        </a:rPr>
                        <a:t>Mandatory electronic recording of custodial interrogations meets best practice suggestions, such as the Mendez Principles for ethical interviewing, and is formally recommended by the Major Cities Chiefs Association.</a:t>
                      </a:r>
                      <a:endParaRPr sz="4800" dirty="0">
                        <a:latin typeface="Calibri"/>
                        <a:ea typeface="Calibri"/>
                        <a:cs typeface="Calibri"/>
                        <a:sym typeface="Calibri"/>
                      </a:endParaRPr>
                    </a:p>
                    <a:p>
                      <a:pPr marL="457200" lvl="0" indent="-457200" algn="l" rtl="0">
                        <a:spcBef>
                          <a:spcPts val="0"/>
                        </a:spcBef>
                        <a:spcAft>
                          <a:spcPts val="0"/>
                        </a:spcAft>
                        <a:buClr>
                          <a:schemeClr val="dk1"/>
                        </a:buClr>
                        <a:buSzPts val="4800"/>
                        <a:buFont typeface="Calibri"/>
                        <a:buChar char="•"/>
                      </a:pPr>
                      <a:r>
                        <a:rPr lang="en-US" sz="4800" dirty="0">
                          <a:latin typeface="Calibri"/>
                          <a:ea typeface="Calibri"/>
                          <a:cs typeface="Calibri"/>
                          <a:sym typeface="Calibri"/>
                        </a:rPr>
                        <a:t>Without proper recording, accounts become a “</a:t>
                      </a:r>
                      <a:r>
                        <a:rPr lang="en-US" sz="4800" i="1" dirty="0">
                          <a:latin typeface="Calibri"/>
                          <a:ea typeface="Calibri"/>
                          <a:cs typeface="Calibri"/>
                          <a:sym typeface="Calibri"/>
                        </a:rPr>
                        <a:t>swearing contest</a:t>
                      </a:r>
                      <a:r>
                        <a:rPr lang="en-US" sz="4800" dirty="0">
                          <a:latin typeface="Calibri"/>
                          <a:ea typeface="Calibri"/>
                          <a:cs typeface="Calibri"/>
                          <a:sym typeface="Calibri"/>
                        </a:rPr>
                        <a:t>” between police and defendants, further disadvantaging vulnerable suspects.</a:t>
                      </a:r>
                    </a:p>
                    <a:p>
                      <a:pPr marL="457200" lvl="0" indent="-457200" algn="l" rtl="0">
                        <a:spcBef>
                          <a:spcPts val="0"/>
                        </a:spcBef>
                        <a:spcAft>
                          <a:spcPts val="0"/>
                        </a:spcAft>
                        <a:buClr>
                          <a:schemeClr val="dk1"/>
                        </a:buClr>
                        <a:buSzPts val="4800"/>
                        <a:buFont typeface="Calibri"/>
                        <a:buChar char="•"/>
                      </a:pPr>
                      <a:r>
                        <a:rPr lang="en-US" sz="4800" dirty="0">
                          <a:latin typeface="Calibri"/>
                          <a:ea typeface="Calibri"/>
                          <a:cs typeface="Calibri"/>
                          <a:sym typeface="Calibri"/>
                        </a:rPr>
                        <a:t>Recording minimizes risk of false confessions, especially among vulnerable/juvenile suspects, and enhances accountability among officers. </a:t>
                      </a:r>
                      <a:endParaRPr sz="4800" dirty="0">
                        <a:latin typeface="Calibri"/>
                        <a:ea typeface="Calibri"/>
                        <a:cs typeface="Calibri"/>
                        <a:sym typeface="Calibri"/>
                      </a:endParaRPr>
                    </a:p>
                    <a:p>
                      <a:pPr marL="0" lvl="0" indent="0" algn="l" rtl="0">
                        <a:spcBef>
                          <a:spcPts val="0"/>
                        </a:spcBef>
                        <a:spcAft>
                          <a:spcPts val="0"/>
                        </a:spcAft>
                        <a:buClr>
                          <a:schemeClr val="dk1"/>
                        </a:buClr>
                        <a:buSzPts val="4800"/>
                        <a:buFontTx/>
                        <a:buNone/>
                      </a:pPr>
                      <a:r>
                        <a:rPr lang="en-US" sz="4800" b="1" dirty="0">
                          <a:latin typeface="Calibri"/>
                          <a:ea typeface="Calibri"/>
                          <a:cs typeface="Calibri"/>
                          <a:sym typeface="Calibri"/>
                        </a:rPr>
                        <a:t>Limitations</a:t>
                      </a:r>
                    </a:p>
                    <a:p>
                      <a:pPr marL="457200" marR="0" lvl="0" indent="-457200" algn="l" defTabSz="914400" rtl="0" eaLnBrk="1" fontAlgn="auto" latinLnBrk="0" hangingPunct="1">
                        <a:lnSpc>
                          <a:spcPct val="100000"/>
                        </a:lnSpc>
                        <a:spcBef>
                          <a:spcPts val="0"/>
                        </a:spcBef>
                        <a:spcAft>
                          <a:spcPts val="0"/>
                        </a:spcAft>
                        <a:buClr>
                          <a:schemeClr val="dk1"/>
                        </a:buClr>
                        <a:buSzPts val="4800"/>
                        <a:buFont typeface="Calibri"/>
                        <a:buChar char="•"/>
                        <a:tabLst/>
                        <a:defRPr/>
                      </a:pPr>
                      <a:r>
                        <a:rPr lang="en-US" sz="4800" dirty="0">
                          <a:latin typeface="Calibri"/>
                          <a:ea typeface="Calibri"/>
                          <a:cs typeface="Calibri"/>
                          <a:sym typeface="Calibri"/>
                        </a:rPr>
                        <a:t>Focus on </a:t>
                      </a:r>
                      <a:r>
                        <a:rPr lang="en-US" sz="4800" i="1" dirty="0">
                          <a:latin typeface="Calibri"/>
                          <a:ea typeface="Calibri"/>
                          <a:cs typeface="Calibri"/>
                          <a:sym typeface="Calibri"/>
                        </a:rPr>
                        <a:t>de facto </a:t>
                      </a:r>
                      <a:r>
                        <a:rPr lang="en-US" sz="4800" dirty="0">
                          <a:latin typeface="Calibri"/>
                          <a:ea typeface="Calibri"/>
                          <a:cs typeface="Calibri"/>
                          <a:sym typeface="Calibri"/>
                        </a:rPr>
                        <a:t>versus </a:t>
                      </a:r>
                      <a:r>
                        <a:rPr lang="en-US" sz="4800" i="1" dirty="0">
                          <a:latin typeface="Calibri"/>
                          <a:ea typeface="Calibri"/>
                          <a:cs typeface="Calibri"/>
                          <a:sym typeface="Calibri"/>
                        </a:rPr>
                        <a:t>de jure </a:t>
                      </a:r>
                      <a:r>
                        <a:rPr lang="en-US" sz="4800" dirty="0">
                          <a:latin typeface="Calibri"/>
                          <a:ea typeface="Calibri"/>
                          <a:cs typeface="Calibri"/>
                          <a:sym typeface="Calibri"/>
                        </a:rPr>
                        <a:t>requirements</a:t>
                      </a:r>
                    </a:p>
                    <a:p>
                      <a:pPr marL="457200" marR="0" lvl="0" indent="-457200" algn="l" defTabSz="914400" rtl="0" eaLnBrk="1" fontAlgn="auto" latinLnBrk="0" hangingPunct="1">
                        <a:lnSpc>
                          <a:spcPct val="100000"/>
                        </a:lnSpc>
                        <a:spcBef>
                          <a:spcPts val="0"/>
                        </a:spcBef>
                        <a:spcAft>
                          <a:spcPts val="0"/>
                        </a:spcAft>
                        <a:buClr>
                          <a:schemeClr val="dk1"/>
                        </a:buClr>
                        <a:buSzPts val="4800"/>
                        <a:buFont typeface="Calibri"/>
                        <a:buChar char="•"/>
                        <a:tabLst/>
                        <a:defRPr/>
                      </a:pPr>
                      <a:r>
                        <a:rPr lang="en-US" sz="4800" dirty="0">
                          <a:latin typeface="Calibri"/>
                          <a:ea typeface="Calibri"/>
                          <a:cs typeface="Calibri"/>
                          <a:sym typeface="Calibri"/>
                        </a:rPr>
                        <a:t>Body-worn camera laws not examined</a:t>
                      </a:r>
                    </a:p>
                  </a:txBody>
                  <a:tcPr marL="274325" marR="274325" marT="274325" marB="2743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8" name="Google Shape;58;p1"/>
          <p:cNvSpPr txBox="1"/>
          <p:nvPr/>
        </p:nvSpPr>
        <p:spPr>
          <a:xfrm>
            <a:off x="21945598" y="27530380"/>
            <a:ext cx="21211500" cy="10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i="1" dirty="0">
                <a:latin typeface="Calibri"/>
                <a:ea typeface="Calibri"/>
                <a:cs typeface="Calibri"/>
                <a:sym typeface="Calibri"/>
              </a:rPr>
              <a:t>Figure 1. </a:t>
            </a:r>
            <a:r>
              <a:rPr lang="en-US" sz="4800" i="1" dirty="0">
                <a:latin typeface="Calibri"/>
                <a:ea typeface="Calibri"/>
                <a:cs typeface="Calibri"/>
                <a:sym typeface="Calibri"/>
              </a:rPr>
              <a:t>United States map indicating distribution of interview recording mandates.</a:t>
            </a:r>
            <a:endParaRPr sz="4800" i="1" dirty="0">
              <a:latin typeface="Calibri"/>
              <a:ea typeface="Calibri"/>
              <a:cs typeface="Calibri"/>
              <a:sym typeface="Calibri"/>
            </a:endParaRPr>
          </a:p>
        </p:txBody>
      </p:sp>
      <p:pic>
        <p:nvPicPr>
          <p:cNvPr id="3" name="Picture 2" descr="A map of the united states&#10;&#10;AI-generated content may be incorrect.">
            <a:extLst>
              <a:ext uri="{FF2B5EF4-FFF2-40B4-BE49-F238E27FC236}">
                <a16:creationId xmlns:a16="http://schemas.microsoft.com/office/drawing/2014/main" id="{25F1414A-BD8F-FDF4-AA78-F5C6D8C10E0D}"/>
              </a:ext>
            </a:extLst>
          </p:cNvPr>
          <p:cNvPicPr>
            <a:picLocks noChangeAspect="1"/>
          </p:cNvPicPr>
          <p:nvPr/>
        </p:nvPicPr>
        <p:blipFill>
          <a:blip r:embed="rId3"/>
          <a:srcRect l="4647" t="8500" r="1849" b="16064"/>
          <a:stretch>
            <a:fillRect/>
          </a:stretch>
        </p:blipFill>
        <p:spPr>
          <a:xfrm>
            <a:off x="23757170" y="18115281"/>
            <a:ext cx="16913751" cy="955197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13926</TotalTime>
  <Words>604</Words>
  <Application>Microsoft Macintosh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shopper</dc:creator>
  <cp:lastModifiedBy>Alyssa Fox</cp:lastModifiedBy>
  <cp:revision>2</cp:revision>
  <dcterms:created xsi:type="dcterms:W3CDTF">2007-04-04T14:17:42Z</dcterms:created>
  <dcterms:modified xsi:type="dcterms:W3CDTF">2026-04-16T15:59:40Z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