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43891200" cy="38404800"/>
  <p:notesSz cx="68580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2096">
          <p15:clr>
            <a:srgbClr val="A4A3A4"/>
          </p15:clr>
        </p15:guide>
        <p15:guide id="2" pos="13824">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 roundtripDataSignature="AMtx7mjf03/i23SnJANSVcllHuwllAUKD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5854"/>
    <p:restoredTop sz="94679"/>
  </p:normalViewPr>
  <p:slideViewPr>
    <p:cSldViewPr snapToGrid="0">
      <p:cViewPr varScale="1">
        <p:scale>
          <a:sx n="18" d="100"/>
          <a:sy n="18" d="100"/>
        </p:scale>
        <p:origin x="2496" y="400"/>
      </p:cViewPr>
      <p:guideLst>
        <p:guide orient="horz" pos="12096"/>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6513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4" y="0"/>
            <a:ext cx="2971800" cy="46513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438275" y="696913"/>
            <a:ext cx="398145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414838"/>
            <a:ext cx="5486400" cy="41846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1pPr>
            <a:lvl2pPr marL="914400" marR="0" lvl="1"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2pPr>
            <a:lvl3pPr marL="1371600" marR="0" lvl="2"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3pPr>
            <a:lvl4pPr marL="1828800" marR="0" lvl="3"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4pPr>
            <a:lvl5pPr marL="2286000" marR="0" lvl="4"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2427"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2427"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2427"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2427"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675"/>
            <a:ext cx="2971800" cy="465138"/>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4" y="8829675"/>
            <a:ext cx="2971800" cy="465138"/>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1:notes"/>
          <p:cNvSpPr txBox="1">
            <a:spLocks noGrp="1"/>
          </p:cNvSpPr>
          <p:nvPr>
            <p:ph type="sldNum" idx="12"/>
          </p:nvPr>
        </p:nvSpPr>
        <p:spPr>
          <a:xfrm>
            <a:off x="3884614" y="8829675"/>
            <a:ext cx="2971800" cy="465138"/>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sz="1200" b="0" i="0" u="none" strike="noStrike" cap="none">
                <a:solidFill>
                  <a:schemeClr val="dk1"/>
                </a:solidFill>
                <a:latin typeface="Arial"/>
                <a:ea typeface="Arial"/>
                <a:cs typeface="Arial"/>
                <a:sym typeface="Arial"/>
              </a:rPr>
              <a:t>1</a:t>
            </a:fld>
            <a:endParaRPr sz="1200" b="0" i="0" u="none" strike="noStrike" cap="none">
              <a:solidFill>
                <a:schemeClr val="dk1"/>
              </a:solidFill>
              <a:latin typeface="Arial"/>
              <a:ea typeface="Arial"/>
              <a:cs typeface="Arial"/>
              <a:sym typeface="Arial"/>
            </a:endParaRPr>
          </a:p>
        </p:txBody>
      </p:sp>
      <p:sp>
        <p:nvSpPr>
          <p:cNvPr id="47" name="Google Shape;47;p1:notes"/>
          <p:cNvSpPr>
            <a:spLocks noGrp="1" noRot="1" noChangeAspect="1"/>
          </p:cNvSpPr>
          <p:nvPr>
            <p:ph type="sldImg" idx="2"/>
          </p:nvPr>
        </p:nvSpPr>
        <p:spPr>
          <a:xfrm>
            <a:off x="1438275" y="696913"/>
            <a:ext cx="398145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8" name="Google Shape;48;p1:notes"/>
          <p:cNvSpPr txBox="1">
            <a:spLocks noGrp="1"/>
          </p:cNvSpPr>
          <p:nvPr>
            <p:ph type="body" idx="1"/>
          </p:nvPr>
        </p:nvSpPr>
        <p:spPr>
          <a:xfrm>
            <a:off x="685800" y="4414838"/>
            <a:ext cx="5486400" cy="4184650"/>
          </a:xfrm>
          <a:prstGeom prst="rect">
            <a:avLst/>
          </a:prstGeom>
          <a:noFill/>
          <a:ln>
            <a:noFill/>
          </a:ln>
        </p:spPr>
        <p:txBody>
          <a:bodyPr spcFirstLastPara="1" wrap="square" lIns="91425" tIns="45700" rIns="91425" bIns="45700" anchor="t" anchorCtr="0">
            <a:noAutofit/>
          </a:bodyPr>
          <a:lstStyle/>
          <a:p>
            <a:pPr marL="685800" lvl="0" indent="-457200" algn="l" rtl="0">
              <a:spcBef>
                <a:spcPts val="0"/>
              </a:spcBef>
              <a:spcAft>
                <a:spcPts val="0"/>
              </a:spcAft>
              <a:buClr>
                <a:schemeClr val="dk1"/>
              </a:buClr>
              <a:buSzPts val="1200"/>
              <a:buChar char="•"/>
            </a:pPr>
            <a:r>
              <a:rPr lang="en-US" sz="1200" b="1">
                <a:latin typeface="Calibri"/>
                <a:ea typeface="Calibri"/>
                <a:cs typeface="Calibri"/>
                <a:sym typeface="Calibri"/>
              </a:rPr>
              <a:t>The only font allowed is “Calibri”. It is available on all Microsoft products . Minimum font size is 48 pts. All images are at least 300 dpi. </a:t>
            </a:r>
            <a:endParaRPr sz="1200">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1"/>
        <p:cNvGrpSpPr/>
        <p:nvPr/>
      </p:nvGrpSpPr>
      <p:grpSpPr>
        <a:xfrm>
          <a:off x="0" y="0"/>
          <a:ext cx="0" cy="0"/>
          <a:chOff x="0" y="0"/>
          <a:chExt cx="0" cy="0"/>
        </a:xfrm>
      </p:grpSpPr>
      <p:sp>
        <p:nvSpPr>
          <p:cNvPr id="42" name="Google Shape;42;p13"/>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43" name="Google Shape;43;p13"/>
          <p:cNvSpPr txBox="1">
            <a:spLocks noGrp="1"/>
          </p:cNvSpPr>
          <p:nvPr>
            <p:ph type="body" idx="1"/>
          </p:nvPr>
        </p:nvSpPr>
        <p:spPr>
          <a:xfrm rot="5400000">
            <a:off x="9272474" y="1881925"/>
            <a:ext cx="25346257" cy="39503351"/>
          </a:xfrm>
          <a:prstGeom prst="rect">
            <a:avLst/>
          </a:prstGeom>
          <a:noFill/>
          <a:ln>
            <a:noFill/>
          </a:ln>
        </p:spPr>
        <p:txBody>
          <a:bodyPr spcFirstLastPara="1" wrap="square" lIns="91425" tIns="45700" rIns="91425" bIns="45700" anchor="t" anchorCtr="0">
            <a:noAutofit/>
          </a:bodyPr>
          <a:lstStyle>
            <a:lvl1pPr marL="457200" marR="0" lvl="0"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1pPr>
            <a:lvl2pPr marL="914400" marR="0" lvl="1"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2pPr>
            <a:lvl3pPr marL="1371600" marR="0" lvl="2"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3pPr>
            <a:lvl4pPr marL="1828800" marR="0" lvl="3"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4pPr>
            <a:lvl5pPr marL="2286000" marR="0" lvl="4"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5pPr>
            <a:lvl6pPr marL="2743200" marR="0" lvl="5"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6pPr>
            <a:lvl7pPr marL="3200400" marR="0" lvl="6"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7pPr>
            <a:lvl8pPr marL="3657600" marR="0" lvl="7"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8pPr>
            <a:lvl9pPr marL="4114800" marR="0" lvl="8"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p:cSld name="Vertical Title and Text">
    <p:spTree>
      <p:nvGrpSpPr>
        <p:cNvPr id="1" name="Shape 44"/>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6"/>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6"/>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19" name="Google Shape;19;p6"/>
          <p:cNvSpPr txBox="1">
            <a:spLocks noGrp="1"/>
          </p:cNvSpPr>
          <p:nvPr>
            <p:ph type="body" idx="1"/>
          </p:nvPr>
        </p:nvSpPr>
        <p:spPr>
          <a:xfrm>
            <a:off x="2193927" y="8960472"/>
            <a:ext cx="39503351" cy="25346257"/>
          </a:xfrm>
          <a:prstGeom prst="rect">
            <a:avLst/>
          </a:prstGeom>
          <a:noFill/>
          <a:ln>
            <a:noFill/>
          </a:ln>
        </p:spPr>
        <p:txBody>
          <a:bodyPr spcFirstLastPara="1" wrap="square" lIns="91425" tIns="45700" rIns="91425" bIns="45700" anchor="t" anchorCtr="0">
            <a:noAutofit/>
          </a:bodyPr>
          <a:lstStyle>
            <a:lvl1pPr marL="457200" marR="0" lvl="0"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1pPr>
            <a:lvl2pPr marL="914400" marR="0" lvl="1"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2pPr>
            <a:lvl3pPr marL="1371600" marR="0" lvl="2"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3pPr>
            <a:lvl4pPr marL="1828800" marR="0" lvl="3"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4pPr>
            <a:lvl5pPr marL="2286000" marR="0" lvl="4"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5pPr>
            <a:lvl6pPr marL="2743200" marR="0" lvl="5"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6pPr>
            <a:lvl7pPr marL="3200400" marR="0" lvl="6"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7pPr>
            <a:lvl8pPr marL="3657600" marR="0" lvl="7"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8pPr>
            <a:lvl9pPr marL="4114800" marR="0" lvl="8"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2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23" name="Google Shape;23;p8"/>
          <p:cNvSpPr txBox="1">
            <a:spLocks noGrp="1"/>
          </p:cNvSpPr>
          <p:nvPr>
            <p:ph type="body" idx="1"/>
          </p:nvPr>
        </p:nvSpPr>
        <p:spPr>
          <a:xfrm>
            <a:off x="2193927" y="8960472"/>
            <a:ext cx="19599275" cy="25346257"/>
          </a:xfrm>
          <a:prstGeom prst="rect">
            <a:avLst/>
          </a:prstGeom>
          <a:noFill/>
          <a:ln>
            <a:noFill/>
          </a:ln>
        </p:spPr>
        <p:txBody>
          <a:bodyPr spcFirstLastPara="1" wrap="square" lIns="91425" tIns="45700" rIns="91425" bIns="45700" anchor="t" anchorCtr="0">
            <a:noAutofit/>
          </a:bodyPr>
          <a:lstStyle>
            <a:lvl1pPr marL="457200" marR="0" lvl="0" indent="-584200" algn="l" rtl="0">
              <a:lnSpc>
                <a:spcPct val="100000"/>
              </a:lnSpc>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1pPr>
            <a:lvl2pPr marL="914400" marR="0" lvl="1"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2pPr>
            <a:lvl3pPr marL="1371600" marR="0" lvl="2"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3pPr>
            <a:lvl4pPr marL="1828800" marR="0" lvl="3"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4pPr>
            <a:lvl5pPr marL="2286000" marR="0" lvl="4"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5pPr>
            <a:lvl6pPr marL="2743200" marR="0" lvl="5"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6pPr>
            <a:lvl7pPr marL="3200400" marR="0" lvl="6"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7pPr>
            <a:lvl8pPr marL="3657600" marR="0" lvl="7"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8pPr>
            <a:lvl9pPr marL="4114800" marR="0" lvl="8"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9pPr>
          </a:lstStyle>
          <a:p>
            <a:endParaRPr/>
          </a:p>
        </p:txBody>
      </p:sp>
      <p:sp>
        <p:nvSpPr>
          <p:cNvPr id="24" name="Google Shape;24;p8"/>
          <p:cNvSpPr txBox="1">
            <a:spLocks noGrp="1"/>
          </p:cNvSpPr>
          <p:nvPr>
            <p:ph type="body" idx="2"/>
          </p:nvPr>
        </p:nvSpPr>
        <p:spPr>
          <a:xfrm>
            <a:off x="22098000" y="8960472"/>
            <a:ext cx="19599276" cy="25346257"/>
          </a:xfrm>
          <a:prstGeom prst="rect">
            <a:avLst/>
          </a:prstGeom>
          <a:noFill/>
          <a:ln>
            <a:noFill/>
          </a:ln>
        </p:spPr>
        <p:txBody>
          <a:bodyPr spcFirstLastPara="1" wrap="square" lIns="91425" tIns="45700" rIns="91425" bIns="45700" anchor="t" anchorCtr="0">
            <a:noAutofit/>
          </a:bodyPr>
          <a:lstStyle>
            <a:lvl1pPr marL="457200" marR="0" lvl="0" indent="-584200" algn="l" rtl="0">
              <a:lnSpc>
                <a:spcPct val="100000"/>
              </a:lnSpc>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1pPr>
            <a:lvl2pPr marL="914400" marR="0" lvl="1"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2pPr>
            <a:lvl3pPr marL="1371600" marR="0" lvl="2"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3pPr>
            <a:lvl4pPr marL="1828800" marR="0" lvl="3"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4pPr>
            <a:lvl5pPr marL="2286000" marR="0" lvl="4"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5pPr>
            <a:lvl6pPr marL="2743200" marR="0" lvl="5"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6pPr>
            <a:lvl7pPr marL="3200400" marR="0" lvl="6"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7pPr>
            <a:lvl8pPr marL="3657600" marR="0" lvl="7"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8pPr>
            <a:lvl9pPr marL="4114800" marR="0" lvl="8"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5"/>
        <p:cNvGrpSpPr/>
        <p:nvPr/>
      </p:nvGrpSpPr>
      <p:grpSpPr>
        <a:xfrm>
          <a:off x="0" y="0"/>
          <a:ext cx="0" cy="0"/>
          <a:chOff x="0" y="0"/>
          <a:chExt cx="0" cy="0"/>
        </a:xfrm>
      </p:grpSpPr>
      <p:sp>
        <p:nvSpPr>
          <p:cNvPr id="26" name="Google Shape;26;p9"/>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27" name="Google Shape;27;p9"/>
          <p:cNvSpPr txBox="1">
            <a:spLocks noGrp="1"/>
          </p:cNvSpPr>
          <p:nvPr>
            <p:ph type="body" idx="1"/>
          </p:nvPr>
        </p:nvSpPr>
        <p:spPr>
          <a:xfrm>
            <a:off x="2193926" y="8596198"/>
            <a:ext cx="19392900" cy="3584188"/>
          </a:xfrm>
          <a:prstGeom prst="rect">
            <a:avLst/>
          </a:prstGeom>
          <a:noFill/>
          <a:ln>
            <a:noFill/>
          </a:ln>
        </p:spPr>
        <p:txBody>
          <a:bodyPr spcFirstLastPara="1" wrap="square" lIns="91425" tIns="45700" rIns="91425" bIns="45700" anchor="b" anchorCtr="0">
            <a:noAutofit/>
          </a:bodyPr>
          <a:lstStyle>
            <a:lvl1pPr marL="457200" marR="0" lvl="0" indent="-228600" algn="l" rtl="0">
              <a:lnSpc>
                <a:spcPct val="100000"/>
              </a:lnSpc>
              <a:spcBef>
                <a:spcPts val="96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1pPr>
            <a:lvl2pPr marL="914400" marR="0" lvl="1" indent="-228600" algn="l" rtl="0">
              <a:lnSpc>
                <a:spcPct val="100000"/>
              </a:lnSpc>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2pPr>
            <a:lvl3pPr marL="1371600" marR="0" lvl="2" indent="-228600" algn="l" rtl="0">
              <a:lnSpc>
                <a:spcPct val="100000"/>
              </a:lnSpc>
              <a:spcBef>
                <a:spcPts val="72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3pPr>
            <a:lvl4pPr marL="1828800" marR="0" lvl="3"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4pPr>
            <a:lvl5pPr marL="2286000" marR="0" lvl="4"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5pPr>
            <a:lvl6pPr marL="2743200" marR="0" lvl="5"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6pPr>
            <a:lvl7pPr marL="3200400" marR="0" lvl="6"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7pPr>
            <a:lvl8pPr marL="3657600" marR="0" lvl="7"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8pPr>
            <a:lvl9pPr marL="4114800" marR="0" lvl="8"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9pPr>
          </a:lstStyle>
          <a:p>
            <a:endParaRPr/>
          </a:p>
        </p:txBody>
      </p:sp>
      <p:sp>
        <p:nvSpPr>
          <p:cNvPr id="28" name="Google Shape;28;p9"/>
          <p:cNvSpPr txBox="1">
            <a:spLocks noGrp="1"/>
          </p:cNvSpPr>
          <p:nvPr>
            <p:ph type="body" idx="2"/>
          </p:nvPr>
        </p:nvSpPr>
        <p:spPr>
          <a:xfrm>
            <a:off x="2193926" y="12180385"/>
            <a:ext cx="19392900" cy="22126342"/>
          </a:xfrm>
          <a:prstGeom prst="rect">
            <a:avLst/>
          </a:prstGeom>
          <a:noFill/>
          <a:ln>
            <a:noFill/>
          </a:ln>
        </p:spPr>
        <p:txBody>
          <a:bodyPr spcFirstLastPara="1" wrap="square" lIns="91425" tIns="45700" rIns="91425" bIns="45700" anchor="t" anchorCtr="0">
            <a:noAutofit/>
          </a:bodyPr>
          <a:lstStyle>
            <a:lvl1pPr marL="457200" marR="0" lvl="0"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1pPr>
            <a:lvl2pPr marL="914400" marR="0" lvl="1"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2pPr>
            <a:lvl3pPr marL="1371600" marR="0" lvl="2"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3pPr>
            <a:lvl4pPr marL="1828800" marR="0" lvl="3"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5pPr>
            <a:lvl6pPr marL="2743200" marR="0" lvl="5"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6pPr>
            <a:lvl7pPr marL="3200400" marR="0" lvl="6"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7pPr>
            <a:lvl8pPr marL="3657600" marR="0" lvl="7"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8pPr>
            <a:lvl9pPr marL="4114800" marR="0" lvl="8"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9pPr>
          </a:lstStyle>
          <a:p>
            <a:endParaRPr/>
          </a:p>
        </p:txBody>
      </p:sp>
      <p:sp>
        <p:nvSpPr>
          <p:cNvPr id="29" name="Google Shape;29;p9"/>
          <p:cNvSpPr txBox="1">
            <a:spLocks noGrp="1"/>
          </p:cNvSpPr>
          <p:nvPr>
            <p:ph type="body" idx="3"/>
          </p:nvPr>
        </p:nvSpPr>
        <p:spPr>
          <a:xfrm>
            <a:off x="22294852" y="8596198"/>
            <a:ext cx="19402426" cy="3584188"/>
          </a:xfrm>
          <a:prstGeom prst="rect">
            <a:avLst/>
          </a:prstGeom>
          <a:noFill/>
          <a:ln>
            <a:noFill/>
          </a:ln>
        </p:spPr>
        <p:txBody>
          <a:bodyPr spcFirstLastPara="1" wrap="square" lIns="91425" tIns="45700" rIns="91425" bIns="45700" anchor="b" anchorCtr="0">
            <a:noAutofit/>
          </a:bodyPr>
          <a:lstStyle>
            <a:lvl1pPr marL="457200" marR="0" lvl="0" indent="-228600" algn="l" rtl="0">
              <a:lnSpc>
                <a:spcPct val="100000"/>
              </a:lnSpc>
              <a:spcBef>
                <a:spcPts val="96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1pPr>
            <a:lvl2pPr marL="914400" marR="0" lvl="1" indent="-228600" algn="l" rtl="0">
              <a:lnSpc>
                <a:spcPct val="100000"/>
              </a:lnSpc>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2pPr>
            <a:lvl3pPr marL="1371600" marR="0" lvl="2" indent="-228600" algn="l" rtl="0">
              <a:lnSpc>
                <a:spcPct val="100000"/>
              </a:lnSpc>
              <a:spcBef>
                <a:spcPts val="72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3pPr>
            <a:lvl4pPr marL="1828800" marR="0" lvl="3"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4pPr>
            <a:lvl5pPr marL="2286000" marR="0" lvl="4"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5pPr>
            <a:lvl6pPr marL="2743200" marR="0" lvl="5"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6pPr>
            <a:lvl7pPr marL="3200400" marR="0" lvl="6"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7pPr>
            <a:lvl8pPr marL="3657600" marR="0" lvl="7"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8pPr>
            <a:lvl9pPr marL="4114800" marR="0" lvl="8"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9pPr>
          </a:lstStyle>
          <a:p>
            <a:endParaRPr/>
          </a:p>
        </p:txBody>
      </p:sp>
      <p:sp>
        <p:nvSpPr>
          <p:cNvPr id="30" name="Google Shape;30;p9"/>
          <p:cNvSpPr txBox="1">
            <a:spLocks noGrp="1"/>
          </p:cNvSpPr>
          <p:nvPr>
            <p:ph type="body" idx="4"/>
          </p:nvPr>
        </p:nvSpPr>
        <p:spPr>
          <a:xfrm>
            <a:off x="22294852" y="12180385"/>
            <a:ext cx="19402426" cy="22126342"/>
          </a:xfrm>
          <a:prstGeom prst="rect">
            <a:avLst/>
          </a:prstGeom>
          <a:noFill/>
          <a:ln>
            <a:noFill/>
          </a:ln>
        </p:spPr>
        <p:txBody>
          <a:bodyPr spcFirstLastPara="1" wrap="square" lIns="91425" tIns="45700" rIns="91425" bIns="45700" anchor="t" anchorCtr="0">
            <a:noAutofit/>
          </a:bodyPr>
          <a:lstStyle>
            <a:lvl1pPr marL="457200" marR="0" lvl="0"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1pPr>
            <a:lvl2pPr marL="914400" marR="0" lvl="1"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2pPr>
            <a:lvl3pPr marL="1371600" marR="0" lvl="2"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3pPr>
            <a:lvl4pPr marL="1828800" marR="0" lvl="3"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5pPr>
            <a:lvl6pPr marL="2743200" marR="0" lvl="5"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6pPr>
            <a:lvl7pPr marL="3200400" marR="0" lvl="6"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7pPr>
            <a:lvl8pPr marL="3657600" marR="0" lvl="7"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8pPr>
            <a:lvl9pPr marL="4114800" marR="0" lvl="8"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10"/>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3"/>
        <p:cNvGrpSpPr/>
        <p:nvPr/>
      </p:nvGrpSpPr>
      <p:grpSpPr>
        <a:xfrm>
          <a:off x="0" y="0"/>
          <a:ext cx="0" cy="0"/>
          <a:chOff x="0" y="0"/>
          <a:chExt cx="0" cy="0"/>
        </a:xfrm>
      </p:grpSpPr>
      <p:sp>
        <p:nvSpPr>
          <p:cNvPr id="34" name="Google Shape;34;p11"/>
          <p:cNvSpPr txBox="1">
            <a:spLocks noGrp="1"/>
          </p:cNvSpPr>
          <p:nvPr>
            <p:ph type="title"/>
          </p:nvPr>
        </p:nvSpPr>
        <p:spPr>
          <a:xfrm>
            <a:off x="2193926" y="1528646"/>
            <a:ext cx="14439900" cy="6508132"/>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4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35" name="Google Shape;35;p11"/>
          <p:cNvSpPr txBox="1">
            <a:spLocks noGrp="1"/>
          </p:cNvSpPr>
          <p:nvPr>
            <p:ph type="body" idx="1"/>
          </p:nvPr>
        </p:nvSpPr>
        <p:spPr>
          <a:xfrm>
            <a:off x="17160877" y="1528648"/>
            <a:ext cx="24536399" cy="32778079"/>
          </a:xfrm>
          <a:prstGeom prst="rect">
            <a:avLst/>
          </a:prstGeom>
          <a:noFill/>
          <a:ln>
            <a:noFill/>
          </a:ln>
        </p:spPr>
        <p:txBody>
          <a:bodyPr spcFirstLastPara="1" wrap="square" lIns="91425" tIns="45700" rIns="91425" bIns="45700" anchor="t" anchorCtr="0">
            <a:noAutofit/>
          </a:bodyPr>
          <a:lstStyle>
            <a:lvl1pPr marL="457200" marR="0" lvl="0" indent="-635000" algn="l" rtl="0">
              <a:lnSpc>
                <a:spcPct val="100000"/>
              </a:lnSpc>
              <a:spcBef>
                <a:spcPts val="1280"/>
              </a:spcBef>
              <a:spcAft>
                <a:spcPts val="0"/>
              </a:spcAft>
              <a:buClr>
                <a:schemeClr val="dk1"/>
              </a:buClr>
              <a:buSzPts val="6400"/>
              <a:buFont typeface="Arial"/>
              <a:buChar char="•"/>
              <a:defRPr sz="6400" b="0" i="0" u="none" strike="noStrike" cap="none">
                <a:solidFill>
                  <a:schemeClr val="dk1"/>
                </a:solidFill>
                <a:latin typeface="Arial"/>
                <a:ea typeface="Arial"/>
                <a:cs typeface="Arial"/>
                <a:sym typeface="Arial"/>
              </a:defRPr>
            </a:lvl1pPr>
            <a:lvl2pPr marL="914400" marR="0" lvl="1" indent="-584200" algn="l" rtl="0">
              <a:lnSpc>
                <a:spcPct val="100000"/>
              </a:lnSpc>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2pPr>
            <a:lvl3pPr marL="1371600" marR="0" lvl="2"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3pPr>
            <a:lvl4pPr marL="1828800" marR="0" lvl="3"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4pPr>
            <a:lvl5pPr marL="2286000" marR="0" lvl="4"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5pPr>
            <a:lvl6pPr marL="2743200" marR="0" lvl="5"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6pPr>
            <a:lvl7pPr marL="3200400" marR="0" lvl="6"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7pPr>
            <a:lvl8pPr marL="3657600" marR="0" lvl="7"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8pPr>
            <a:lvl9pPr marL="4114800" marR="0" lvl="8"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9pPr>
          </a:lstStyle>
          <a:p>
            <a:endParaRPr/>
          </a:p>
        </p:txBody>
      </p:sp>
      <p:sp>
        <p:nvSpPr>
          <p:cNvPr id="36" name="Google Shape;36;p11"/>
          <p:cNvSpPr txBox="1">
            <a:spLocks noGrp="1"/>
          </p:cNvSpPr>
          <p:nvPr>
            <p:ph type="body" idx="2"/>
          </p:nvPr>
        </p:nvSpPr>
        <p:spPr>
          <a:xfrm>
            <a:off x="2193926" y="8036779"/>
            <a:ext cx="14439900" cy="262699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L="914400" marR="0" lvl="1" indent="-228600" algn="l" rtl="0">
              <a:lnSpc>
                <a:spcPct val="100000"/>
              </a:lnSpc>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L="1371600" marR="0" lvl="2" indent="-228600"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3pPr>
            <a:lvl4pPr marL="1828800" marR="0" lvl="3"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L="2286000" marR="0" lvl="4"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L="2743200" marR="0" lvl="5"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L="3200400" marR="0" lvl="6"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L="3657600" marR="0" lvl="7"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L="4114800" marR="0" lvl="8"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7"/>
        <p:cNvGrpSpPr/>
        <p:nvPr/>
      </p:nvGrpSpPr>
      <p:grpSpPr>
        <a:xfrm>
          <a:off x="0" y="0"/>
          <a:ext cx="0" cy="0"/>
          <a:chOff x="0" y="0"/>
          <a:chExt cx="0" cy="0"/>
        </a:xfrm>
      </p:grpSpPr>
      <p:sp>
        <p:nvSpPr>
          <p:cNvPr id="38" name="Google Shape;38;p12"/>
          <p:cNvSpPr txBox="1">
            <a:spLocks noGrp="1"/>
          </p:cNvSpPr>
          <p:nvPr>
            <p:ph type="title"/>
          </p:nvPr>
        </p:nvSpPr>
        <p:spPr>
          <a:xfrm>
            <a:off x="8604251" y="26884663"/>
            <a:ext cx="26333450" cy="3171129"/>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4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39" name="Google Shape;39;p12"/>
          <p:cNvSpPr>
            <a:spLocks noGrp="1"/>
          </p:cNvSpPr>
          <p:nvPr>
            <p:ph type="pic" idx="2"/>
          </p:nvPr>
        </p:nvSpPr>
        <p:spPr>
          <a:xfrm>
            <a:off x="8604251" y="3431325"/>
            <a:ext cx="26333450" cy="23043529"/>
          </a:xfrm>
          <a:prstGeom prst="rect">
            <a:avLst/>
          </a:prstGeom>
          <a:noFill/>
          <a:ln>
            <a:noFill/>
          </a:ln>
        </p:spPr>
      </p:sp>
      <p:sp>
        <p:nvSpPr>
          <p:cNvPr id="40" name="Google Shape;40;p12"/>
          <p:cNvSpPr txBox="1">
            <a:spLocks noGrp="1"/>
          </p:cNvSpPr>
          <p:nvPr>
            <p:ph type="body" idx="1"/>
          </p:nvPr>
        </p:nvSpPr>
        <p:spPr>
          <a:xfrm>
            <a:off x="8604251" y="30055791"/>
            <a:ext cx="26333450" cy="450788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L="914400" marR="0" lvl="1" indent="-228600" algn="l" rtl="0">
              <a:lnSpc>
                <a:spcPct val="100000"/>
              </a:lnSpc>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L="1371600" marR="0" lvl="2" indent="-228600"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3pPr>
            <a:lvl4pPr marL="1828800" marR="0" lvl="3"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L="2286000" marR="0" lvl="4"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L="2743200" marR="0" lvl="5"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L="3200400" marR="0" lvl="6"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L="3657600" marR="0" lvl="7"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L="4114800" marR="0" lvl="8"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
        <p:cNvGrpSpPr/>
        <p:nvPr/>
      </p:nvGrpSpPr>
      <p:grpSpPr>
        <a:xfrm>
          <a:off x="0" y="0"/>
          <a:ext cx="0" cy="0"/>
          <a:chOff x="0" y="0"/>
          <a:chExt cx="0" cy="0"/>
        </a:xfrm>
      </p:grpSpPr>
      <p:sp>
        <p:nvSpPr>
          <p:cNvPr id="10" name="Google Shape;10;p3"/>
          <p:cNvSpPr/>
          <p:nvPr/>
        </p:nvSpPr>
        <p:spPr>
          <a:xfrm>
            <a:off x="43213019" y="6657123"/>
            <a:ext cx="685800" cy="31800645"/>
          </a:xfrm>
          <a:prstGeom prst="rect">
            <a:avLst/>
          </a:prstGeom>
          <a:solidFill>
            <a:srgbClr val="29459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0400"/>
              <a:buFont typeface="Arial"/>
              <a:buNone/>
            </a:pPr>
            <a:endParaRPr sz="10400" b="1" i="0" u="none" strike="noStrike" cap="none">
              <a:solidFill>
                <a:schemeClr val="dk1"/>
              </a:solidFill>
              <a:latin typeface="Arial"/>
              <a:ea typeface="Arial"/>
              <a:cs typeface="Arial"/>
              <a:sym typeface="Arial"/>
            </a:endParaRPr>
          </a:p>
        </p:txBody>
      </p:sp>
      <p:sp>
        <p:nvSpPr>
          <p:cNvPr id="11" name="Google Shape;11;p3"/>
          <p:cNvSpPr/>
          <p:nvPr/>
        </p:nvSpPr>
        <p:spPr>
          <a:xfrm>
            <a:off x="0" y="6657123"/>
            <a:ext cx="685800" cy="31800645"/>
          </a:xfrm>
          <a:prstGeom prst="rect">
            <a:avLst/>
          </a:prstGeom>
          <a:solidFill>
            <a:srgbClr val="76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0400"/>
              <a:buFont typeface="Arial"/>
              <a:buNone/>
            </a:pPr>
            <a:endParaRPr sz="10400" b="1" i="0" u="none" strike="noStrike" cap="none">
              <a:solidFill>
                <a:schemeClr val="dk1"/>
              </a:solidFill>
              <a:latin typeface="Arial"/>
              <a:ea typeface="Arial"/>
              <a:cs typeface="Arial"/>
              <a:sym typeface="Arial"/>
            </a:endParaRPr>
          </a:p>
        </p:txBody>
      </p:sp>
      <p:pic>
        <p:nvPicPr>
          <p:cNvPr id="12" name="Google Shape;12;p3"/>
          <p:cNvPicPr preferRelativeResize="0"/>
          <p:nvPr/>
        </p:nvPicPr>
        <p:blipFill rotWithShape="1">
          <a:blip r:embed="rId13">
            <a:alphaModFix/>
          </a:blip>
          <a:srcRect/>
          <a:stretch/>
        </p:blipFill>
        <p:spPr>
          <a:xfrm>
            <a:off x="472492" y="518070"/>
            <a:ext cx="8961120" cy="5679649"/>
          </a:xfrm>
          <a:prstGeom prst="rect">
            <a:avLst/>
          </a:prstGeom>
          <a:noFill/>
          <a:ln>
            <a:noFill/>
          </a:ln>
        </p:spPr>
      </p:pic>
      <p:cxnSp>
        <p:nvCxnSpPr>
          <p:cNvPr id="13" name="Google Shape;13;p3"/>
          <p:cNvCxnSpPr/>
          <p:nvPr/>
        </p:nvCxnSpPr>
        <p:spPr>
          <a:xfrm>
            <a:off x="-48126" y="6657123"/>
            <a:ext cx="43946946" cy="0"/>
          </a:xfrm>
          <a:prstGeom prst="straightConnector1">
            <a:avLst/>
          </a:prstGeom>
          <a:noFill/>
          <a:ln w="317500" cap="flat" cmpd="sng">
            <a:solidFill>
              <a:srgbClr val="B5AF67"/>
            </a:solidFill>
            <a:prstDash val="solid"/>
            <a:round/>
            <a:headEnd type="none" w="sm" len="sm"/>
            <a:tailEnd type="none" w="sm" len="sm"/>
          </a:ln>
        </p:spPr>
      </p:cxnSp>
      <p:cxnSp>
        <p:nvCxnSpPr>
          <p:cNvPr id="14" name="Google Shape;14;p3"/>
          <p:cNvCxnSpPr/>
          <p:nvPr/>
        </p:nvCxnSpPr>
        <p:spPr>
          <a:xfrm>
            <a:off x="-48126" y="38351831"/>
            <a:ext cx="43946946" cy="52968"/>
          </a:xfrm>
          <a:prstGeom prst="straightConnector1">
            <a:avLst/>
          </a:prstGeom>
          <a:noFill/>
          <a:ln w="381000" cap="flat" cmpd="sng">
            <a:solidFill>
              <a:srgbClr val="B5AF67"/>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Google Shape;50;p1"/>
          <p:cNvSpPr txBox="1"/>
          <p:nvPr/>
        </p:nvSpPr>
        <p:spPr>
          <a:xfrm>
            <a:off x="9296400" y="1410538"/>
            <a:ext cx="27352200" cy="4000200"/>
          </a:xfrm>
          <a:prstGeom prst="rect">
            <a:avLst/>
          </a:prstGeom>
          <a:noFill/>
          <a:ln>
            <a:noFill/>
          </a:ln>
        </p:spPr>
        <p:txBody>
          <a:bodyPr spcFirstLastPara="1" wrap="square" lIns="89675" tIns="44825" rIns="89675" bIns="44825" anchor="t" anchorCtr="0">
            <a:spAutoFit/>
          </a:bodyPr>
          <a:lstStyle/>
          <a:p>
            <a:pPr marL="0" marR="0" lvl="0" indent="0" algn="ctr" rtl="0">
              <a:lnSpc>
                <a:spcPct val="100000"/>
              </a:lnSpc>
              <a:spcBef>
                <a:spcPts val="0"/>
              </a:spcBef>
              <a:spcAft>
                <a:spcPts val="0"/>
              </a:spcAft>
              <a:buClr>
                <a:srgbClr val="000000"/>
              </a:buClr>
              <a:buSzPts val="8000"/>
              <a:buFont typeface="Arial"/>
              <a:buNone/>
            </a:pPr>
            <a:r>
              <a:rPr lang="en-US" sz="8000" b="1" dirty="0">
                <a:solidFill>
                  <a:schemeClr val="dk1"/>
                </a:solidFill>
                <a:latin typeface="Calibri"/>
                <a:ea typeface="Calibri"/>
                <a:cs typeface="Calibri"/>
                <a:sym typeface="Calibri"/>
              </a:rPr>
              <a:t>F</a:t>
            </a:r>
            <a:r>
              <a:rPr lang="en-US" sz="8000" b="1" dirty="0">
                <a:solidFill>
                  <a:srgbClr val="222222"/>
                </a:solidFill>
                <a:highlight>
                  <a:srgbClr val="FFFFFF"/>
                </a:highlight>
                <a:latin typeface="Calibri"/>
                <a:ea typeface="Calibri"/>
                <a:cs typeface="Calibri"/>
                <a:sym typeface="Calibri"/>
              </a:rPr>
              <a:t>inding Jaws: DNA Barcoding Shark Cartilage to Identify Species</a:t>
            </a:r>
            <a:endParaRPr sz="8000" b="1" i="0" u="none" strike="noStrike" cap="none" dirty="0">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6600"/>
              <a:buFont typeface="Arial"/>
              <a:buNone/>
            </a:pPr>
            <a:r>
              <a:rPr lang="en-US" sz="6600" b="1" dirty="0">
                <a:solidFill>
                  <a:schemeClr val="dk1"/>
                </a:solidFill>
                <a:latin typeface="Calibri"/>
                <a:ea typeface="Calibri"/>
                <a:cs typeface="Calibri"/>
                <a:sym typeface="Calibri"/>
              </a:rPr>
              <a:t>Kenna Peter</a:t>
            </a:r>
            <a:r>
              <a:rPr lang="en-US" sz="6600" b="1" i="0" u="none" strike="noStrike" cap="none" dirty="0">
                <a:solidFill>
                  <a:schemeClr val="dk1"/>
                </a:solidFill>
                <a:latin typeface="Calibri"/>
                <a:ea typeface="Calibri"/>
                <a:cs typeface="Calibri"/>
                <a:sym typeface="Calibri"/>
              </a:rPr>
              <a:t>s</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5400"/>
              <a:buFont typeface="Arial"/>
              <a:buNone/>
            </a:pPr>
            <a:r>
              <a:rPr lang="en-US" sz="5400" b="1" i="0" u="none" strike="noStrike" cap="none" dirty="0">
                <a:solidFill>
                  <a:schemeClr val="dk1"/>
                </a:solidFill>
                <a:latin typeface="Calibri"/>
                <a:ea typeface="Calibri"/>
                <a:cs typeface="Calibri"/>
                <a:sym typeface="Calibri"/>
              </a:rPr>
              <a:t>Faculty Advisor</a:t>
            </a:r>
            <a:r>
              <a:rPr lang="en-US" sz="5400" b="1" dirty="0">
                <a:solidFill>
                  <a:schemeClr val="dk1"/>
                </a:solidFill>
                <a:latin typeface="Calibri"/>
                <a:ea typeface="Calibri"/>
                <a:cs typeface="Calibri"/>
                <a:sym typeface="Calibri"/>
              </a:rPr>
              <a:t>: Dr. Toby Daly-Engel</a:t>
            </a:r>
            <a:r>
              <a:rPr lang="en-US" sz="5400" b="1" i="0" u="none" strike="noStrike" cap="none" dirty="0">
                <a:solidFill>
                  <a:schemeClr val="dk1"/>
                </a:solidFill>
                <a:latin typeface="Calibri"/>
                <a:ea typeface="Calibri"/>
                <a:cs typeface="Calibri"/>
                <a:sym typeface="Calibri"/>
              </a:rPr>
              <a:t>, Dept. of </a:t>
            </a:r>
            <a:r>
              <a:rPr lang="en-US" sz="5400" b="1" dirty="0">
                <a:solidFill>
                  <a:schemeClr val="dk1"/>
                </a:solidFill>
                <a:latin typeface="Calibri"/>
                <a:ea typeface="Calibri"/>
                <a:cs typeface="Calibri"/>
                <a:sym typeface="Calibri"/>
              </a:rPr>
              <a:t>Ocean Engineering and Marine Sciences</a:t>
            </a:r>
            <a:r>
              <a:rPr lang="en-US" sz="5400" b="1" i="0" u="none" strike="noStrike" cap="none" dirty="0">
                <a:solidFill>
                  <a:schemeClr val="dk1"/>
                </a:solidFill>
                <a:latin typeface="Calibri"/>
                <a:ea typeface="Calibri"/>
                <a:cs typeface="Calibri"/>
                <a:sym typeface="Calibri"/>
              </a:rPr>
              <a:t>, Florida Institute of Technology</a:t>
            </a:r>
            <a:endParaRPr sz="4800" b="1" i="0" u="none" strike="noStrike" cap="none" dirty="0">
              <a:solidFill>
                <a:schemeClr val="dk1"/>
              </a:solidFill>
              <a:latin typeface="Calibri"/>
              <a:ea typeface="Calibri"/>
              <a:cs typeface="Calibri"/>
              <a:sym typeface="Calibri"/>
            </a:endParaRPr>
          </a:p>
        </p:txBody>
      </p:sp>
      <p:sp>
        <p:nvSpPr>
          <p:cNvPr id="51" name="Google Shape;51;p1"/>
          <p:cNvSpPr txBox="1"/>
          <p:nvPr/>
        </p:nvSpPr>
        <p:spPr>
          <a:xfrm>
            <a:off x="8086727" y="7273927"/>
            <a:ext cx="184731" cy="169277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400"/>
              <a:buFont typeface="Arial"/>
              <a:buNone/>
            </a:pPr>
            <a:endParaRPr sz="10400" b="1" i="0" u="none" strike="noStrike" cap="none">
              <a:solidFill>
                <a:schemeClr val="dk1"/>
              </a:solidFill>
              <a:latin typeface="Calibri"/>
              <a:ea typeface="Calibri"/>
              <a:cs typeface="Calibri"/>
              <a:sym typeface="Calibri"/>
            </a:endParaRPr>
          </a:p>
        </p:txBody>
      </p:sp>
      <p:sp>
        <p:nvSpPr>
          <p:cNvPr id="52" name="Google Shape;52;p1"/>
          <p:cNvSpPr txBox="1"/>
          <p:nvPr/>
        </p:nvSpPr>
        <p:spPr>
          <a:xfrm>
            <a:off x="679800" y="6836950"/>
            <a:ext cx="20766300" cy="14957911"/>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4800" u="sng" dirty="0">
                <a:solidFill>
                  <a:srgbClr val="760000"/>
                </a:solidFill>
                <a:latin typeface="Calibri"/>
                <a:ea typeface="Calibri"/>
                <a:cs typeface="Calibri"/>
                <a:sym typeface="Calibri"/>
              </a:rPr>
              <a:t>Introduction</a:t>
            </a:r>
            <a:endParaRPr sz="4800" dirty="0">
              <a:solidFill>
                <a:srgbClr val="760000"/>
              </a:solidFill>
              <a:latin typeface="Calibri"/>
              <a:ea typeface="Calibri"/>
              <a:cs typeface="Calibri"/>
              <a:sym typeface="Calibri"/>
            </a:endParaRPr>
          </a:p>
          <a:p>
            <a:pPr marL="0" lvl="0" indent="0" algn="l" rtl="0">
              <a:spcBef>
                <a:spcPts val="0"/>
              </a:spcBef>
              <a:spcAft>
                <a:spcPts val="0"/>
              </a:spcAft>
              <a:buNone/>
            </a:pPr>
            <a:r>
              <a:rPr lang="en-US" sz="4800" dirty="0">
                <a:latin typeface="Calibri"/>
                <a:ea typeface="Calibri"/>
                <a:cs typeface="Calibri"/>
                <a:sym typeface="Calibri"/>
              </a:rPr>
              <a:t>Elasmobranchs (sharks and rays) are vital keystone predators that help regulate the health of marine ecosystems, and some of the largest and most wide-ranging fishes in the ocean</a:t>
            </a:r>
            <a:r>
              <a:rPr lang="en-US" sz="4800" baseline="30000" dirty="0">
                <a:latin typeface="Calibri"/>
                <a:ea typeface="Calibri"/>
                <a:cs typeface="Calibri"/>
                <a:sym typeface="Calibri"/>
              </a:rPr>
              <a:t>1</a:t>
            </a:r>
            <a:r>
              <a:rPr lang="en-US" sz="4800" dirty="0">
                <a:latin typeface="Calibri"/>
                <a:ea typeface="Calibri"/>
                <a:cs typeface="Calibri"/>
                <a:sym typeface="Calibri"/>
              </a:rPr>
              <a:t>. Elasmobranch identification is difficult due to morphological similarities between species, and the high risk of encountering cryptics. These are evolutionarily distinct, but physically identical to more common taxa, and can only be identified using genetics. Misidentification is a major obstacle to shark science, especially considering new data showing that &gt;70% of all elasmobranchs have been lost in the past 50 years, and many sharks are now shifting ranges in response to global warming</a:t>
            </a:r>
            <a:r>
              <a:rPr lang="en-US" sz="4800" baseline="30000" dirty="0">
                <a:latin typeface="Calibri"/>
                <a:ea typeface="Calibri"/>
                <a:cs typeface="Calibri"/>
                <a:sym typeface="Calibri"/>
              </a:rPr>
              <a:t>2</a:t>
            </a:r>
            <a:r>
              <a:rPr lang="en-US" sz="4800" dirty="0">
                <a:latin typeface="Calibri"/>
                <a:ea typeface="Calibri"/>
                <a:cs typeface="Calibri"/>
                <a:sym typeface="Calibri"/>
              </a:rPr>
              <a:t>. Because of this, there is increasing urgency to pair ecological, trophic, and other types of studies on sharks with genetic identification.  </a:t>
            </a:r>
            <a:endParaRPr sz="4800" dirty="0">
              <a:latin typeface="Calibri"/>
              <a:ea typeface="Calibri"/>
              <a:cs typeface="Calibri"/>
              <a:sym typeface="Calibri"/>
            </a:endParaRPr>
          </a:p>
          <a:p>
            <a:pPr marL="0" marR="0" lvl="0" indent="0" algn="l" rtl="0">
              <a:spcBef>
                <a:spcPts val="0"/>
              </a:spcBef>
              <a:spcAft>
                <a:spcPts val="0"/>
              </a:spcAft>
              <a:buNone/>
            </a:pPr>
            <a:endParaRPr lang="en-US" sz="4800" dirty="0">
              <a:latin typeface="Calibri"/>
              <a:ea typeface="Calibri"/>
              <a:cs typeface="Calibri"/>
              <a:sym typeface="Calibri"/>
            </a:endParaRPr>
          </a:p>
          <a:p>
            <a:pPr marL="0" marR="0" lvl="0" indent="0" algn="l" rtl="0">
              <a:spcBef>
                <a:spcPts val="0"/>
              </a:spcBef>
              <a:spcAft>
                <a:spcPts val="0"/>
              </a:spcAft>
              <a:buNone/>
            </a:pPr>
            <a:r>
              <a:rPr lang="en-US" sz="4800" dirty="0">
                <a:latin typeface="Calibri"/>
                <a:ea typeface="Calibri"/>
                <a:cs typeface="Calibri"/>
                <a:sym typeface="Calibri"/>
              </a:rPr>
              <a:t>Unlike traditional bony fishes, elasmobranch skeletons are comprised of cartilage and soft tissue that degrades relatively quickly, but contains DNA that can be used for genetic identification. Little work has been done on sequencing DNA from preserved jaw cartilage, but some research has shown that it is possible to do, depending on their age</a:t>
            </a:r>
            <a:r>
              <a:rPr lang="en-US" sz="4800" baseline="30000" dirty="0">
                <a:latin typeface="Calibri"/>
                <a:ea typeface="Calibri"/>
                <a:cs typeface="Calibri"/>
                <a:sym typeface="Calibri"/>
              </a:rPr>
              <a:t>3</a:t>
            </a:r>
            <a:r>
              <a:rPr lang="en-US" sz="4800" dirty="0">
                <a:latin typeface="Calibri"/>
                <a:ea typeface="Calibri"/>
                <a:cs typeface="Calibri"/>
                <a:sym typeface="Calibri"/>
              </a:rPr>
              <a:t>. For this study, we sequenced DNA from 28 dried, preserved shark jaws that are part of an ongoing study on stable isotopes and trophic ecology, in collaboration with the Minorities in Shark Science’s ICONIC Oceans Project. </a:t>
            </a:r>
            <a:endParaRPr sz="4800" dirty="0">
              <a:solidFill>
                <a:srgbClr val="000000"/>
              </a:solidFill>
              <a:latin typeface="Calibri"/>
              <a:ea typeface="Calibri"/>
              <a:cs typeface="Calibri"/>
              <a:sym typeface="Calibri"/>
            </a:endParaRPr>
          </a:p>
        </p:txBody>
      </p:sp>
      <p:sp>
        <p:nvSpPr>
          <p:cNvPr id="53" name="Google Shape;53;p1"/>
          <p:cNvSpPr txBox="1"/>
          <p:nvPr/>
        </p:nvSpPr>
        <p:spPr>
          <a:xfrm>
            <a:off x="679350" y="21156551"/>
            <a:ext cx="20766300" cy="11264592"/>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4800" u="sng" dirty="0">
                <a:solidFill>
                  <a:srgbClr val="760000"/>
                </a:solidFill>
                <a:latin typeface="Calibri"/>
                <a:ea typeface="Calibri"/>
                <a:cs typeface="Calibri"/>
                <a:sym typeface="Calibri"/>
              </a:rPr>
              <a:t>Methods</a:t>
            </a:r>
            <a:endParaRPr sz="4800" dirty="0">
              <a:solidFill>
                <a:srgbClr val="000000"/>
              </a:solidFill>
              <a:latin typeface="Calibri"/>
              <a:ea typeface="Calibri"/>
              <a:cs typeface="Calibri"/>
              <a:sym typeface="Calibri"/>
            </a:endParaRPr>
          </a:p>
          <a:p>
            <a:pPr marL="0" lvl="0" indent="0" algn="l" rtl="0">
              <a:spcBef>
                <a:spcPts val="0"/>
              </a:spcBef>
              <a:spcAft>
                <a:spcPts val="0"/>
              </a:spcAft>
              <a:buNone/>
            </a:pPr>
            <a:r>
              <a:rPr lang="en-US" sz="4800" dirty="0">
                <a:latin typeface="Calibri"/>
                <a:ea typeface="Calibri"/>
                <a:cs typeface="Calibri"/>
                <a:sym typeface="Calibri"/>
              </a:rPr>
              <a:t>28 powdered jaw samples were collected from unlabeled jaws from sharks that were sampled from the coastal Northwest Atlantic</a:t>
            </a:r>
            <a:r>
              <a:rPr lang="en-US" sz="4800" dirty="0">
                <a:solidFill>
                  <a:srgbClr val="000000"/>
                </a:solidFill>
                <a:latin typeface="Calibri"/>
                <a:ea typeface="Calibri"/>
                <a:cs typeface="Calibri"/>
                <a:sym typeface="Calibri"/>
              </a:rPr>
              <a:t>. DNA was </a:t>
            </a:r>
            <a:r>
              <a:rPr lang="en-US" sz="4800" dirty="0">
                <a:latin typeface="Calibri"/>
                <a:ea typeface="Calibri"/>
                <a:cs typeface="Calibri"/>
                <a:sym typeface="Calibri"/>
              </a:rPr>
              <a:t>extracted using an E.Z.N.A Tissue DNA kit (Omega Bio-</a:t>
            </a:r>
            <a:r>
              <a:rPr lang="en-US" sz="4800" dirty="0" err="1">
                <a:latin typeface="Calibri"/>
                <a:ea typeface="Calibri"/>
                <a:cs typeface="Calibri"/>
                <a:sym typeface="Calibri"/>
              </a:rPr>
              <a:t>tek</a:t>
            </a:r>
            <a:r>
              <a:rPr lang="en-US" sz="4800" dirty="0">
                <a:latin typeface="Calibri"/>
                <a:ea typeface="Calibri"/>
                <a:cs typeface="Calibri"/>
                <a:sym typeface="Calibri"/>
              </a:rPr>
              <a:t>). 900-1000 bp of the </a:t>
            </a:r>
            <a:r>
              <a:rPr lang="en-US" sz="4800" dirty="0">
                <a:solidFill>
                  <a:schemeClr val="dk1"/>
                </a:solidFill>
                <a:latin typeface="Calibri"/>
                <a:ea typeface="Calibri"/>
                <a:cs typeface="Calibri"/>
                <a:sym typeface="Calibri"/>
              </a:rPr>
              <a:t>NADH dehydrogenase 2 subunit (</a:t>
            </a:r>
            <a:r>
              <a:rPr lang="en-US" sz="4800" dirty="0">
                <a:latin typeface="Calibri"/>
                <a:ea typeface="Calibri"/>
                <a:cs typeface="Calibri"/>
                <a:sym typeface="Calibri"/>
              </a:rPr>
              <a:t>ND2) and 900-1000 bp of the displacement loop (D-loop) portion of the Control Region, both mitochondrial genes, were amplified through polymerase chain reactions (PCR) with the primers tMetShkND2_F and tAlaShkND2_R</a:t>
            </a:r>
            <a:r>
              <a:rPr lang="en-US" sz="4800" baseline="30000" dirty="0">
                <a:latin typeface="Calibri"/>
                <a:ea typeface="Calibri"/>
                <a:cs typeface="Calibri"/>
                <a:sym typeface="Calibri"/>
              </a:rPr>
              <a:t>4</a:t>
            </a:r>
            <a:r>
              <a:rPr lang="en-US" sz="4800" dirty="0">
                <a:latin typeface="Calibri"/>
                <a:ea typeface="Calibri"/>
                <a:cs typeface="Calibri"/>
                <a:sym typeface="Calibri"/>
              </a:rPr>
              <a:t> for ND2 and Pro-L and 282H</a:t>
            </a:r>
            <a:r>
              <a:rPr lang="en-US" sz="4800" baseline="30000" dirty="0">
                <a:latin typeface="Calibri"/>
                <a:ea typeface="Calibri"/>
                <a:cs typeface="Calibri"/>
                <a:sym typeface="Calibri"/>
              </a:rPr>
              <a:t>5</a:t>
            </a:r>
            <a:r>
              <a:rPr lang="en-US" sz="4800" dirty="0">
                <a:latin typeface="Calibri"/>
                <a:ea typeface="Calibri"/>
                <a:cs typeface="Calibri"/>
                <a:sym typeface="Calibri"/>
              </a:rPr>
              <a:t> for D-loop. Sequencing was done at the University of Arizona Genetics Core (Tucson, AZ) and sequences were cleaned by eye and aligned with Mafft</a:t>
            </a:r>
            <a:r>
              <a:rPr lang="en-US" sz="4800" baseline="30000" dirty="0">
                <a:latin typeface="Calibri"/>
                <a:ea typeface="Calibri"/>
                <a:cs typeface="Calibri"/>
                <a:sym typeface="Calibri"/>
              </a:rPr>
              <a:t>6</a:t>
            </a:r>
            <a:r>
              <a:rPr lang="en-US" sz="4800" dirty="0">
                <a:latin typeface="Calibri"/>
                <a:ea typeface="Calibri"/>
                <a:cs typeface="Calibri"/>
                <a:sym typeface="Calibri"/>
              </a:rPr>
              <a:t> using the sequencing software </a:t>
            </a:r>
            <a:r>
              <a:rPr lang="en-US" sz="4800" dirty="0" err="1">
                <a:latin typeface="Calibri"/>
                <a:ea typeface="Calibri"/>
                <a:cs typeface="Calibri"/>
                <a:sym typeface="Calibri"/>
              </a:rPr>
              <a:t>Geneious</a:t>
            </a:r>
            <a:r>
              <a:rPr lang="en-US" sz="4800" dirty="0">
                <a:latin typeface="Calibri"/>
                <a:ea typeface="Calibri"/>
                <a:cs typeface="Calibri"/>
                <a:sym typeface="Calibri"/>
              </a:rPr>
              <a:t> Prime (</a:t>
            </a:r>
            <a:r>
              <a:rPr lang="en-US" sz="4800" dirty="0" err="1">
                <a:latin typeface="Calibri"/>
                <a:ea typeface="Calibri"/>
                <a:cs typeface="Calibri"/>
                <a:sym typeface="Calibri"/>
              </a:rPr>
              <a:t>Dotmatics</a:t>
            </a:r>
            <a:r>
              <a:rPr lang="en-US" sz="4800" dirty="0">
                <a:latin typeface="Calibri"/>
                <a:ea typeface="Calibri"/>
                <a:cs typeface="Calibri"/>
                <a:sym typeface="Calibri"/>
              </a:rPr>
              <a:t>). These were then compared to existing sequences downloaded from the National Center for Biotechnology Information (NCBI)’s nucleotide database using the BLAST search engine for purposes of identification. We then constructed a Bayesian phylogenetic tree with MrBayes</a:t>
            </a:r>
            <a:r>
              <a:rPr lang="en-US" sz="4800" baseline="30000" dirty="0">
                <a:latin typeface="Calibri"/>
                <a:ea typeface="Calibri"/>
                <a:cs typeface="Calibri"/>
                <a:sym typeface="Calibri"/>
              </a:rPr>
              <a:t>7</a:t>
            </a:r>
            <a:r>
              <a:rPr lang="en-US" sz="4800" dirty="0">
                <a:latin typeface="Calibri"/>
                <a:ea typeface="Calibri"/>
                <a:cs typeface="Calibri"/>
                <a:sym typeface="Calibri"/>
              </a:rPr>
              <a:t> plugin for </a:t>
            </a:r>
            <a:r>
              <a:rPr lang="en-US" sz="4800" dirty="0" err="1">
                <a:latin typeface="Calibri"/>
                <a:ea typeface="Calibri"/>
                <a:cs typeface="Calibri"/>
                <a:sym typeface="Calibri"/>
              </a:rPr>
              <a:t>Geneious</a:t>
            </a:r>
            <a:r>
              <a:rPr lang="en-US" sz="4800" dirty="0">
                <a:latin typeface="Calibri"/>
                <a:ea typeface="Calibri"/>
                <a:cs typeface="Calibri"/>
                <a:sym typeface="Calibri"/>
              </a:rPr>
              <a:t> Prime, using the GTR model, to verify results. </a:t>
            </a:r>
            <a:endParaRPr sz="4800" dirty="0">
              <a:solidFill>
                <a:srgbClr val="000000"/>
              </a:solidFill>
              <a:latin typeface="Calibri"/>
              <a:ea typeface="Calibri"/>
              <a:cs typeface="Calibri"/>
              <a:sym typeface="Calibri"/>
            </a:endParaRPr>
          </a:p>
        </p:txBody>
      </p:sp>
      <p:sp>
        <p:nvSpPr>
          <p:cNvPr id="54" name="Google Shape;54;p1"/>
          <p:cNvSpPr txBox="1"/>
          <p:nvPr/>
        </p:nvSpPr>
        <p:spPr>
          <a:xfrm>
            <a:off x="21695550" y="6836950"/>
            <a:ext cx="21516300" cy="6093946"/>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4800" u="sng" dirty="0">
                <a:solidFill>
                  <a:srgbClr val="760000"/>
                </a:solidFill>
                <a:latin typeface="Calibri"/>
                <a:ea typeface="Calibri"/>
                <a:cs typeface="Calibri"/>
                <a:sym typeface="Calibri"/>
              </a:rPr>
              <a:t>Results</a:t>
            </a:r>
            <a:endParaRPr sz="4800" u="sng" dirty="0">
              <a:solidFill>
                <a:srgbClr val="760000"/>
              </a:solidFill>
              <a:latin typeface="Calibri"/>
              <a:ea typeface="Calibri"/>
              <a:cs typeface="Calibri"/>
              <a:sym typeface="Calibri"/>
            </a:endParaRPr>
          </a:p>
          <a:p>
            <a:pPr marL="0" lvl="0" indent="0" algn="l" rtl="0">
              <a:spcBef>
                <a:spcPts val="0"/>
              </a:spcBef>
              <a:spcAft>
                <a:spcPts val="0"/>
              </a:spcAft>
              <a:buNone/>
            </a:pPr>
            <a:r>
              <a:rPr lang="en-US" sz="4800" dirty="0">
                <a:latin typeface="Calibri"/>
                <a:ea typeface="Calibri"/>
                <a:cs typeface="Calibri"/>
                <a:sym typeface="Calibri"/>
              </a:rPr>
              <a:t>The extractions produced viable DNA and proper species identification was conducted from the jaw samples. A phylogenetic tree was produced for all 28 samples with an outgroup to indicate species groupings (Fig. 1). The </a:t>
            </a:r>
            <a:r>
              <a:rPr lang="en-US" sz="4800" dirty="0" err="1">
                <a:latin typeface="Calibri"/>
                <a:ea typeface="Calibri"/>
                <a:cs typeface="Calibri"/>
                <a:sym typeface="Calibri"/>
              </a:rPr>
              <a:t>postrior</a:t>
            </a:r>
            <a:r>
              <a:rPr lang="en-US" sz="4800" dirty="0">
                <a:latin typeface="Calibri"/>
                <a:ea typeface="Calibri"/>
                <a:cs typeface="Calibri"/>
                <a:sym typeface="Calibri"/>
              </a:rPr>
              <a:t> or bootstrap values indicate the confidence of each individuals placement on the tree. The species identified include 7 blacktip </a:t>
            </a:r>
            <a:r>
              <a:rPr lang="en-US" sz="4800" i="1" dirty="0">
                <a:latin typeface="Calibri"/>
                <a:ea typeface="Calibri"/>
                <a:cs typeface="Calibri"/>
                <a:sym typeface="Calibri"/>
              </a:rPr>
              <a:t>(</a:t>
            </a:r>
            <a:r>
              <a:rPr lang="en-US" sz="4800" i="1" dirty="0" err="1">
                <a:latin typeface="Calibri"/>
                <a:ea typeface="Calibri"/>
                <a:cs typeface="Calibri"/>
                <a:sym typeface="Calibri"/>
              </a:rPr>
              <a:t>Charcarhinus</a:t>
            </a:r>
            <a:r>
              <a:rPr lang="en-US" sz="4800" i="1" dirty="0">
                <a:latin typeface="Calibri"/>
                <a:ea typeface="Calibri"/>
                <a:cs typeface="Calibri"/>
                <a:sym typeface="Calibri"/>
              </a:rPr>
              <a:t> </a:t>
            </a:r>
            <a:r>
              <a:rPr lang="en-US" sz="4800" i="1" dirty="0" err="1">
                <a:latin typeface="Calibri"/>
                <a:ea typeface="Calibri"/>
                <a:cs typeface="Calibri"/>
                <a:sym typeface="Calibri"/>
              </a:rPr>
              <a:t>limbatus</a:t>
            </a:r>
            <a:r>
              <a:rPr lang="en-US" sz="4800" i="1" dirty="0">
                <a:latin typeface="Calibri"/>
                <a:ea typeface="Calibri"/>
                <a:cs typeface="Calibri"/>
                <a:sym typeface="Calibri"/>
              </a:rPr>
              <a:t>)</a:t>
            </a:r>
            <a:r>
              <a:rPr lang="en-US" sz="4800" dirty="0">
                <a:latin typeface="Calibri"/>
                <a:ea typeface="Calibri"/>
                <a:cs typeface="Calibri"/>
                <a:sym typeface="Calibri"/>
              </a:rPr>
              <a:t>, 13 sandbar </a:t>
            </a:r>
            <a:r>
              <a:rPr lang="en-US" sz="4800" i="1" dirty="0">
                <a:latin typeface="Calibri"/>
                <a:ea typeface="Calibri"/>
                <a:cs typeface="Calibri"/>
                <a:sym typeface="Calibri"/>
              </a:rPr>
              <a:t>(C. </a:t>
            </a:r>
            <a:r>
              <a:rPr lang="en-US" sz="4800" i="1" dirty="0" err="1">
                <a:latin typeface="Calibri"/>
                <a:ea typeface="Calibri"/>
                <a:cs typeface="Calibri"/>
                <a:sym typeface="Calibri"/>
              </a:rPr>
              <a:t>plumbeus</a:t>
            </a:r>
            <a:r>
              <a:rPr lang="en-US" sz="4800" i="1" dirty="0">
                <a:latin typeface="Calibri"/>
                <a:ea typeface="Calibri"/>
                <a:cs typeface="Calibri"/>
                <a:sym typeface="Calibri"/>
              </a:rPr>
              <a:t>), </a:t>
            </a:r>
            <a:r>
              <a:rPr lang="en-US" sz="4800" dirty="0">
                <a:latin typeface="Calibri"/>
                <a:ea typeface="Calibri"/>
                <a:cs typeface="Calibri"/>
                <a:sym typeface="Calibri"/>
              </a:rPr>
              <a:t>1 spinner </a:t>
            </a:r>
            <a:r>
              <a:rPr lang="en-US" sz="4800" i="1" dirty="0">
                <a:latin typeface="Calibri"/>
                <a:ea typeface="Calibri"/>
                <a:cs typeface="Calibri"/>
                <a:sym typeface="Calibri"/>
              </a:rPr>
              <a:t>(C. </a:t>
            </a:r>
            <a:r>
              <a:rPr lang="en-US" sz="4800" i="1" dirty="0" err="1">
                <a:latin typeface="Calibri"/>
                <a:ea typeface="Calibri"/>
                <a:cs typeface="Calibri"/>
                <a:sym typeface="Calibri"/>
              </a:rPr>
              <a:t>brevipinna</a:t>
            </a:r>
            <a:r>
              <a:rPr lang="en-US" sz="4800" i="1" dirty="0">
                <a:latin typeface="Calibri"/>
                <a:ea typeface="Calibri"/>
                <a:cs typeface="Calibri"/>
                <a:sym typeface="Calibri"/>
              </a:rPr>
              <a:t>), </a:t>
            </a:r>
            <a:r>
              <a:rPr lang="en-US" sz="4800" dirty="0">
                <a:latin typeface="Calibri"/>
                <a:ea typeface="Calibri"/>
                <a:cs typeface="Calibri"/>
                <a:sym typeface="Calibri"/>
              </a:rPr>
              <a:t>4 Galapagos </a:t>
            </a:r>
            <a:r>
              <a:rPr lang="en-US" sz="4800" i="1" dirty="0">
                <a:latin typeface="Calibri"/>
                <a:ea typeface="Calibri"/>
                <a:cs typeface="Calibri"/>
                <a:sym typeface="Calibri"/>
              </a:rPr>
              <a:t>(C. </a:t>
            </a:r>
            <a:r>
              <a:rPr lang="en-US" sz="4800" i="1" dirty="0" err="1">
                <a:latin typeface="Calibri"/>
                <a:ea typeface="Calibri"/>
                <a:cs typeface="Calibri"/>
                <a:sym typeface="Calibri"/>
              </a:rPr>
              <a:t>galapagensis</a:t>
            </a:r>
            <a:r>
              <a:rPr lang="en-US" sz="4800" i="1" dirty="0">
                <a:latin typeface="Calibri"/>
                <a:ea typeface="Calibri"/>
                <a:cs typeface="Calibri"/>
                <a:sym typeface="Calibri"/>
              </a:rPr>
              <a:t>), </a:t>
            </a:r>
            <a:r>
              <a:rPr lang="en-US" sz="4800" dirty="0">
                <a:latin typeface="Calibri"/>
                <a:ea typeface="Calibri"/>
                <a:cs typeface="Calibri"/>
                <a:sym typeface="Calibri"/>
              </a:rPr>
              <a:t>and 1 lemon shark</a:t>
            </a:r>
            <a:r>
              <a:rPr lang="en-US" sz="4800" i="1" dirty="0">
                <a:latin typeface="Calibri"/>
                <a:ea typeface="Calibri"/>
                <a:cs typeface="Calibri"/>
                <a:sym typeface="Calibri"/>
              </a:rPr>
              <a:t> (</a:t>
            </a:r>
            <a:r>
              <a:rPr lang="en-US" sz="4800" i="1" dirty="0" err="1">
                <a:latin typeface="Calibri"/>
                <a:ea typeface="Calibri"/>
                <a:cs typeface="Calibri"/>
                <a:sym typeface="Calibri"/>
              </a:rPr>
              <a:t>Negaprion</a:t>
            </a:r>
            <a:r>
              <a:rPr lang="en-US" sz="4800" i="1" dirty="0">
                <a:latin typeface="Calibri"/>
                <a:ea typeface="Calibri"/>
                <a:cs typeface="Calibri"/>
                <a:sym typeface="Calibri"/>
              </a:rPr>
              <a:t> </a:t>
            </a:r>
            <a:r>
              <a:rPr lang="en-US" sz="4800" i="1" dirty="0" err="1">
                <a:latin typeface="Calibri"/>
                <a:ea typeface="Calibri"/>
                <a:cs typeface="Calibri"/>
                <a:sym typeface="Calibri"/>
              </a:rPr>
              <a:t>brevirostris</a:t>
            </a:r>
            <a:r>
              <a:rPr lang="en-US" sz="4800" i="1" dirty="0">
                <a:latin typeface="Calibri"/>
                <a:ea typeface="Calibri"/>
                <a:cs typeface="Calibri"/>
                <a:sym typeface="Calibri"/>
              </a:rPr>
              <a:t>). </a:t>
            </a:r>
            <a:endParaRPr dirty="0"/>
          </a:p>
        </p:txBody>
      </p:sp>
      <p:sp>
        <p:nvSpPr>
          <p:cNvPr id="55" name="Google Shape;55;p1"/>
          <p:cNvSpPr txBox="1"/>
          <p:nvPr/>
        </p:nvSpPr>
        <p:spPr>
          <a:xfrm>
            <a:off x="21695550" y="25900825"/>
            <a:ext cx="21516300" cy="4616618"/>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4800" u="sng" dirty="0">
                <a:solidFill>
                  <a:srgbClr val="760000"/>
                </a:solidFill>
                <a:latin typeface="Calibri"/>
                <a:ea typeface="Calibri"/>
                <a:cs typeface="Calibri"/>
                <a:sym typeface="Calibri"/>
              </a:rPr>
              <a:t>Discussion</a:t>
            </a:r>
            <a:endParaRPr sz="4800" dirty="0">
              <a:solidFill>
                <a:srgbClr val="000000"/>
              </a:solidFill>
              <a:latin typeface="Calibri"/>
              <a:ea typeface="Calibri"/>
              <a:cs typeface="Calibri"/>
              <a:sym typeface="Calibri"/>
            </a:endParaRPr>
          </a:p>
          <a:p>
            <a:pPr marL="0" lvl="0" indent="0" algn="l" rtl="0">
              <a:spcBef>
                <a:spcPts val="0"/>
              </a:spcBef>
              <a:spcAft>
                <a:spcPts val="0"/>
              </a:spcAft>
              <a:buNone/>
            </a:pPr>
            <a:r>
              <a:rPr lang="en-US" sz="4800" dirty="0">
                <a:latin typeface="Calibri"/>
                <a:ea typeface="Calibri"/>
                <a:cs typeface="Calibri"/>
                <a:sym typeface="Calibri"/>
              </a:rPr>
              <a:t>Our results indicate that this novel genetic process of jaw cartilage extractions can be used and trusted to produce genetic information, and to the same extent of tissue extractions. This is especially important in light of the conservation challenges facing most shark species, and opens new opportunities for elasmobranch conservation, species management, and population protections to be further developed. </a:t>
            </a:r>
            <a:endParaRPr sz="4800" dirty="0">
              <a:solidFill>
                <a:srgbClr val="000000"/>
              </a:solidFill>
              <a:latin typeface="Calibri"/>
              <a:ea typeface="Calibri"/>
              <a:cs typeface="Calibri"/>
              <a:sym typeface="Calibri"/>
            </a:endParaRPr>
          </a:p>
        </p:txBody>
      </p:sp>
      <p:sp>
        <p:nvSpPr>
          <p:cNvPr id="56" name="Google Shape;56;p1"/>
          <p:cNvSpPr txBox="1"/>
          <p:nvPr/>
        </p:nvSpPr>
        <p:spPr>
          <a:xfrm>
            <a:off x="21695547" y="35679625"/>
            <a:ext cx="21516300" cy="2031295"/>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3000" u="sng" dirty="0">
                <a:solidFill>
                  <a:srgbClr val="760000"/>
                </a:solidFill>
                <a:latin typeface="Calibri"/>
                <a:ea typeface="Calibri"/>
                <a:cs typeface="Calibri"/>
                <a:sym typeface="Calibri"/>
              </a:rPr>
              <a:t>Acknowledgements</a:t>
            </a:r>
            <a:endParaRPr sz="3000" u="sng" dirty="0">
              <a:solidFill>
                <a:srgbClr val="760000"/>
              </a:solidFill>
              <a:latin typeface="Calibri"/>
              <a:ea typeface="Calibri"/>
              <a:cs typeface="Calibri"/>
              <a:sym typeface="Calibri"/>
            </a:endParaRPr>
          </a:p>
          <a:p>
            <a:pPr marL="0" lvl="0" indent="0" algn="l" rtl="0">
              <a:spcBef>
                <a:spcPts val="0"/>
              </a:spcBef>
              <a:spcAft>
                <a:spcPts val="0"/>
              </a:spcAft>
              <a:buNone/>
            </a:pPr>
            <a:r>
              <a:rPr lang="en-US" sz="3000" dirty="0">
                <a:solidFill>
                  <a:srgbClr val="000000"/>
                </a:solidFill>
                <a:latin typeface="Calibri"/>
                <a:ea typeface="Calibri"/>
                <a:cs typeface="Calibri"/>
                <a:sym typeface="Calibri"/>
              </a:rPr>
              <a:t>This study was conducted in collaboration with the nonprofit organization Minorities in Shark Science (MISS), through its Integrated Coordinated Open Networked Inclusive Conservation (ICONIC) Oceans initiative. Thank you to everyone in the Daly-Engel Lab for support. This work was funded by </a:t>
            </a:r>
            <a:r>
              <a:rPr lang="en-US" sz="3000" dirty="0" err="1">
                <a:latin typeface="Calibri"/>
                <a:ea typeface="Calibri"/>
                <a:cs typeface="Calibri"/>
                <a:sym typeface="Calibri"/>
              </a:rPr>
              <a:t>Re:WILD</a:t>
            </a:r>
            <a:r>
              <a:rPr lang="en-US" sz="3000" dirty="0">
                <a:latin typeface="Calibri"/>
                <a:ea typeface="Calibri"/>
                <a:cs typeface="Calibri"/>
                <a:sym typeface="Calibri"/>
              </a:rPr>
              <a:t> and the Richard Turner Research Grant.</a:t>
            </a:r>
            <a:endParaRPr sz="3000" dirty="0">
              <a:solidFill>
                <a:srgbClr val="000000"/>
              </a:solidFill>
              <a:latin typeface="Calibri"/>
              <a:ea typeface="Calibri"/>
              <a:cs typeface="Calibri"/>
              <a:sym typeface="Calibri"/>
            </a:endParaRPr>
          </a:p>
        </p:txBody>
      </p:sp>
      <p:sp>
        <p:nvSpPr>
          <p:cNvPr id="57" name="Google Shape;57;p1"/>
          <p:cNvSpPr txBox="1"/>
          <p:nvPr/>
        </p:nvSpPr>
        <p:spPr>
          <a:xfrm>
            <a:off x="21695550" y="30517443"/>
            <a:ext cx="21516300" cy="5262949"/>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3000" u="sng" dirty="0">
                <a:solidFill>
                  <a:srgbClr val="760000"/>
                </a:solidFill>
                <a:latin typeface="Calibri"/>
                <a:ea typeface="Calibri"/>
                <a:cs typeface="Calibri"/>
                <a:sym typeface="Calibri"/>
              </a:rPr>
              <a:t>Literature Cited</a:t>
            </a:r>
            <a:endParaRPr sz="3000" dirty="0">
              <a:solidFill>
                <a:srgbClr val="000000"/>
              </a:solidFill>
              <a:latin typeface="Calibri"/>
              <a:ea typeface="Calibri"/>
              <a:cs typeface="Calibri"/>
              <a:sym typeface="Calibri"/>
            </a:endParaRPr>
          </a:p>
          <a:p>
            <a:pPr marL="457200" lvl="0" indent="-495300" algn="l" rtl="0">
              <a:spcBef>
                <a:spcPts val="0"/>
              </a:spcBef>
              <a:spcAft>
                <a:spcPts val="0"/>
              </a:spcAft>
              <a:buClr>
                <a:srgbClr val="000000"/>
              </a:buClr>
              <a:buSzPts val="4200"/>
              <a:buFont typeface="Calibri"/>
              <a:buAutoNum type="arabicPeriod"/>
            </a:pPr>
            <a:r>
              <a:rPr lang="en-US" sz="3000" dirty="0">
                <a:latin typeface="Calibri"/>
                <a:ea typeface="Calibri"/>
                <a:cs typeface="Calibri"/>
                <a:sym typeface="Calibri"/>
              </a:rPr>
              <a:t>Ferretti, F. et. al, Patterns and ecosystem consequences of shark declines in the ocean, 2010.</a:t>
            </a:r>
            <a:endParaRPr sz="3000" dirty="0">
              <a:latin typeface="Calibri"/>
              <a:ea typeface="Calibri"/>
              <a:cs typeface="Calibri"/>
              <a:sym typeface="Calibri"/>
            </a:endParaRPr>
          </a:p>
          <a:p>
            <a:pPr marL="457200" lvl="0" indent="-495300" algn="l" rtl="0">
              <a:spcBef>
                <a:spcPts val="0"/>
              </a:spcBef>
              <a:spcAft>
                <a:spcPts val="0"/>
              </a:spcAft>
              <a:buSzPts val="4200"/>
              <a:buFont typeface="Calibri"/>
              <a:buAutoNum type="arabicPeriod"/>
            </a:pPr>
            <a:r>
              <a:rPr lang="en-US" sz="3000" dirty="0">
                <a:latin typeface="Calibri"/>
                <a:ea typeface="Calibri"/>
                <a:cs typeface="Calibri"/>
                <a:sym typeface="Calibri"/>
              </a:rPr>
              <a:t>Barry, S. et al., Sharks respond to climate change with a population-level shift in critical habitat, 2026.</a:t>
            </a:r>
            <a:endParaRPr sz="3000" dirty="0">
              <a:latin typeface="Calibri"/>
              <a:ea typeface="Calibri"/>
              <a:cs typeface="Calibri"/>
              <a:sym typeface="Calibri"/>
            </a:endParaRPr>
          </a:p>
          <a:p>
            <a:pPr marL="457200" lvl="0" indent="-495300" algn="l" rtl="0">
              <a:spcBef>
                <a:spcPts val="0"/>
              </a:spcBef>
              <a:spcAft>
                <a:spcPts val="0"/>
              </a:spcAft>
              <a:buSzPts val="4200"/>
              <a:buFont typeface="Calibri"/>
              <a:buAutoNum type="arabicPeriod"/>
            </a:pPr>
            <a:r>
              <a:rPr lang="en-US" sz="3000" dirty="0">
                <a:latin typeface="Calibri"/>
                <a:ea typeface="Calibri"/>
                <a:cs typeface="Calibri"/>
                <a:sym typeface="Calibri"/>
              </a:rPr>
              <a:t>Nielsen, E. et. al, Extracting DNA from ‘jaws’: high yield and quality from archived tiger shark (Galeocerdo </a:t>
            </a:r>
            <a:r>
              <a:rPr lang="en-US" sz="3000" dirty="0" err="1">
                <a:latin typeface="Calibri"/>
                <a:ea typeface="Calibri"/>
                <a:cs typeface="Calibri"/>
                <a:sym typeface="Calibri"/>
              </a:rPr>
              <a:t>cuvier</a:t>
            </a:r>
            <a:r>
              <a:rPr lang="en-US" sz="3000" dirty="0">
                <a:latin typeface="Calibri"/>
                <a:ea typeface="Calibri"/>
                <a:cs typeface="Calibri"/>
                <a:sym typeface="Calibri"/>
              </a:rPr>
              <a:t>) skeletal material, 2017.</a:t>
            </a:r>
            <a:endParaRPr sz="3000" dirty="0">
              <a:latin typeface="Calibri"/>
              <a:ea typeface="Calibri"/>
              <a:cs typeface="Calibri"/>
              <a:sym typeface="Calibri"/>
            </a:endParaRPr>
          </a:p>
          <a:p>
            <a:pPr marL="457200" indent="-495300">
              <a:buSzPts val="4200"/>
              <a:buFont typeface="Calibri"/>
              <a:buAutoNum type="arabicPeriod"/>
            </a:pPr>
            <a:r>
              <a:rPr lang="en-US" sz="3000" dirty="0">
                <a:latin typeface="Calibri"/>
                <a:ea typeface="Calibri"/>
                <a:cs typeface="Calibri"/>
                <a:sym typeface="Calibri"/>
              </a:rPr>
              <a:t>O’Brien, SM. et. al, Effects of species biology on the historical demography of sharks and their implications for likely consequences of contemporary climate change, 2013. </a:t>
            </a:r>
          </a:p>
          <a:p>
            <a:pPr marL="457200" indent="-495300">
              <a:buSzPts val="4200"/>
              <a:buFont typeface="Calibri"/>
              <a:buAutoNum type="arabicPeriod"/>
            </a:pPr>
            <a:r>
              <a:rPr lang="en-US" sz="3000" dirty="0">
                <a:latin typeface="Calibri"/>
                <a:ea typeface="Calibri"/>
                <a:cs typeface="Calibri"/>
                <a:sym typeface="Calibri"/>
              </a:rPr>
              <a:t>Keeney, D.B. et. al, Genetic heterogeneity among blacktip shark, Carcharhinus </a:t>
            </a:r>
            <a:r>
              <a:rPr lang="en-US" sz="3000" dirty="0" err="1">
                <a:latin typeface="Calibri"/>
                <a:ea typeface="Calibri"/>
                <a:cs typeface="Calibri"/>
                <a:sym typeface="Calibri"/>
              </a:rPr>
              <a:t>limbatus</a:t>
            </a:r>
            <a:r>
              <a:rPr lang="en-US" sz="3000" dirty="0">
                <a:latin typeface="Calibri"/>
                <a:ea typeface="Calibri"/>
                <a:cs typeface="Calibri"/>
                <a:sym typeface="Calibri"/>
              </a:rPr>
              <a:t>, continental nurseries along the U.S. Atlantic and Gulf of Mexico, 2003. </a:t>
            </a:r>
          </a:p>
          <a:p>
            <a:pPr marL="457200" indent="-495300">
              <a:buSzPts val="4200"/>
              <a:buFont typeface="Calibri"/>
              <a:buAutoNum type="arabicPeriod"/>
            </a:pPr>
            <a:r>
              <a:rPr lang="en-US" sz="3000" dirty="0" err="1">
                <a:latin typeface="Calibri"/>
                <a:ea typeface="Calibri"/>
                <a:cs typeface="Calibri"/>
                <a:sym typeface="Calibri"/>
              </a:rPr>
              <a:t>Katoh</a:t>
            </a:r>
            <a:r>
              <a:rPr lang="en-US" sz="3000" dirty="0">
                <a:latin typeface="Calibri"/>
                <a:ea typeface="Calibri"/>
                <a:cs typeface="Calibri"/>
                <a:sym typeface="Calibri"/>
              </a:rPr>
              <a:t>, K. et. al, MAFFT Multiple Sequence Alignment Software Version 7: Improvements in Performance and Usability, 2013. </a:t>
            </a:r>
          </a:p>
          <a:p>
            <a:pPr marL="457200" indent="-495300">
              <a:buSzPts val="4200"/>
              <a:buFont typeface="Calibri"/>
              <a:buAutoNum type="arabicPeriod"/>
            </a:pPr>
            <a:r>
              <a:rPr lang="en-US" sz="3000" dirty="0" err="1">
                <a:latin typeface="Calibri"/>
                <a:ea typeface="Calibri"/>
                <a:cs typeface="Calibri"/>
                <a:sym typeface="Calibri"/>
              </a:rPr>
              <a:t>Huelsenbeck</a:t>
            </a:r>
            <a:r>
              <a:rPr lang="en-US" sz="3000" dirty="0">
                <a:latin typeface="Calibri"/>
                <a:ea typeface="Calibri"/>
                <a:cs typeface="Calibri"/>
                <a:sym typeface="Calibri"/>
              </a:rPr>
              <a:t>, J.P., et. al, MRBAYES: Bayesian inference of phylogenetic trees, 2001.</a:t>
            </a:r>
            <a:endParaRPr sz="3000" dirty="0">
              <a:latin typeface="Calibri"/>
              <a:ea typeface="Calibri"/>
              <a:cs typeface="Calibri"/>
              <a:sym typeface="Calibri"/>
            </a:endParaRPr>
          </a:p>
        </p:txBody>
      </p:sp>
      <p:sp>
        <p:nvSpPr>
          <p:cNvPr id="59" name="Google Shape;59;p1"/>
          <p:cNvSpPr txBox="1"/>
          <p:nvPr/>
        </p:nvSpPr>
        <p:spPr>
          <a:xfrm>
            <a:off x="21695547" y="25259912"/>
            <a:ext cx="21516300" cy="855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4200" dirty="0"/>
              <a:t>Figure 1. Phylogenetic tree of 28 samples and an outgroup of </a:t>
            </a:r>
            <a:r>
              <a:rPr lang="en-US" sz="4200" i="1" dirty="0" err="1"/>
              <a:t>Rhizoprionodon</a:t>
            </a:r>
            <a:r>
              <a:rPr lang="en-US" sz="4200" i="1" dirty="0"/>
              <a:t> </a:t>
            </a:r>
            <a:r>
              <a:rPr lang="en-US" sz="4200" i="1" dirty="0" err="1"/>
              <a:t>terranovae</a:t>
            </a:r>
            <a:endParaRPr sz="4200" dirty="0"/>
          </a:p>
        </p:txBody>
      </p:sp>
      <p:pic>
        <p:nvPicPr>
          <p:cNvPr id="3" name="Picture 2">
            <a:extLst>
              <a:ext uri="{FF2B5EF4-FFF2-40B4-BE49-F238E27FC236}">
                <a16:creationId xmlns:a16="http://schemas.microsoft.com/office/drawing/2014/main" id="{C0F37955-578F-525E-70E3-E59DD83588FB}"/>
              </a:ext>
            </a:extLst>
          </p:cNvPr>
          <p:cNvPicPr>
            <a:picLocks noChangeAspect="1"/>
          </p:cNvPicPr>
          <p:nvPr/>
        </p:nvPicPr>
        <p:blipFill>
          <a:blip r:embed="rId3"/>
          <a:stretch>
            <a:fillRect/>
          </a:stretch>
        </p:blipFill>
        <p:spPr>
          <a:xfrm>
            <a:off x="26167197" y="12808904"/>
            <a:ext cx="12573000" cy="12573000"/>
          </a:xfrm>
          <a:prstGeom prst="rect">
            <a:avLst/>
          </a:prstGeom>
        </p:spPr>
      </p:pic>
      <p:sp>
        <p:nvSpPr>
          <p:cNvPr id="6" name="Google Shape;59;p1">
            <a:extLst>
              <a:ext uri="{FF2B5EF4-FFF2-40B4-BE49-F238E27FC236}">
                <a16:creationId xmlns:a16="http://schemas.microsoft.com/office/drawing/2014/main" id="{6BD3C428-B5A0-C592-CBFD-7391A17F118D}"/>
              </a:ext>
            </a:extLst>
          </p:cNvPr>
          <p:cNvSpPr txBox="1"/>
          <p:nvPr/>
        </p:nvSpPr>
        <p:spPr>
          <a:xfrm>
            <a:off x="3399919" y="36776384"/>
            <a:ext cx="8016375" cy="1228528"/>
          </a:xfrm>
          <a:prstGeom prst="rect">
            <a:avLst/>
          </a:prstGeom>
          <a:noFill/>
          <a:ln>
            <a:noFill/>
          </a:ln>
        </p:spPr>
        <p:txBody>
          <a:bodyPr spcFirstLastPara="1" wrap="square" lIns="91425" tIns="91425" rIns="91425" bIns="91425" anchor="t" anchorCtr="0">
            <a:noAutofit/>
          </a:bodyPr>
          <a:lstStyle/>
          <a:p>
            <a:r>
              <a:rPr lang="en-US" sz="4200" dirty="0"/>
              <a:t>Image 1. Dusky shark </a:t>
            </a:r>
          </a:p>
          <a:p>
            <a:r>
              <a:rPr lang="en-US" sz="4200" dirty="0"/>
              <a:t>© Steve Garner </a:t>
            </a:r>
            <a:r>
              <a:rPr lang="en-US" sz="4200" dirty="0" err="1"/>
              <a:t>Wikicommons</a:t>
            </a:r>
            <a:endParaRPr sz="4200" dirty="0"/>
          </a:p>
        </p:txBody>
      </p:sp>
      <p:pic>
        <p:nvPicPr>
          <p:cNvPr id="7" name="Picture 6">
            <a:extLst>
              <a:ext uri="{FF2B5EF4-FFF2-40B4-BE49-F238E27FC236}">
                <a16:creationId xmlns:a16="http://schemas.microsoft.com/office/drawing/2014/main" id="{EB3DB8A8-FCB0-4D0C-537D-287903AA8C79}"/>
              </a:ext>
            </a:extLst>
          </p:cNvPr>
          <p:cNvPicPr>
            <a:picLocks noChangeAspect="1"/>
          </p:cNvPicPr>
          <p:nvPr/>
        </p:nvPicPr>
        <p:blipFill>
          <a:blip r:embed="rId4"/>
          <a:stretch>
            <a:fillRect/>
          </a:stretch>
        </p:blipFill>
        <p:spPr>
          <a:xfrm>
            <a:off x="3399919" y="32421143"/>
            <a:ext cx="6768742" cy="4507982"/>
          </a:xfrm>
          <a:prstGeom prst="rect">
            <a:avLst/>
          </a:prstGeom>
        </p:spPr>
      </p:pic>
      <p:sp>
        <p:nvSpPr>
          <p:cNvPr id="8" name="Google Shape;59;p1">
            <a:extLst>
              <a:ext uri="{FF2B5EF4-FFF2-40B4-BE49-F238E27FC236}">
                <a16:creationId xmlns:a16="http://schemas.microsoft.com/office/drawing/2014/main" id="{1A1B3217-DEE8-6408-F786-AF222ABAAFC5}"/>
              </a:ext>
            </a:extLst>
          </p:cNvPr>
          <p:cNvSpPr txBox="1"/>
          <p:nvPr/>
        </p:nvSpPr>
        <p:spPr>
          <a:xfrm>
            <a:off x="12547283" y="36840223"/>
            <a:ext cx="8016375" cy="1164689"/>
          </a:xfrm>
          <a:prstGeom prst="rect">
            <a:avLst/>
          </a:prstGeom>
          <a:noFill/>
          <a:ln>
            <a:noFill/>
          </a:ln>
        </p:spPr>
        <p:txBody>
          <a:bodyPr spcFirstLastPara="1" wrap="square" lIns="91425" tIns="91425" rIns="91425" bIns="91425" anchor="t" anchorCtr="0">
            <a:noAutofit/>
          </a:bodyPr>
          <a:lstStyle/>
          <a:p>
            <a:r>
              <a:rPr lang="en-US" sz="4200" dirty="0"/>
              <a:t>Image 2. Galapagos shark </a:t>
            </a:r>
          </a:p>
          <a:p>
            <a:r>
              <a:rPr lang="en-US" sz="4200" dirty="0"/>
              <a:t>© Doug Perrine</a:t>
            </a:r>
            <a:endParaRPr sz="4200" dirty="0"/>
          </a:p>
        </p:txBody>
      </p:sp>
      <p:pic>
        <p:nvPicPr>
          <p:cNvPr id="9" name="Picture 8">
            <a:extLst>
              <a:ext uri="{FF2B5EF4-FFF2-40B4-BE49-F238E27FC236}">
                <a16:creationId xmlns:a16="http://schemas.microsoft.com/office/drawing/2014/main" id="{9EF0BDF6-F3ED-2DBC-4435-3002982977DD}"/>
              </a:ext>
            </a:extLst>
          </p:cNvPr>
          <p:cNvPicPr>
            <a:picLocks noChangeAspect="1"/>
          </p:cNvPicPr>
          <p:nvPr/>
        </p:nvPicPr>
        <p:blipFill>
          <a:blip r:embed="rId5"/>
          <a:stretch>
            <a:fillRect/>
          </a:stretch>
        </p:blipFill>
        <p:spPr>
          <a:xfrm>
            <a:off x="12523172" y="32422262"/>
            <a:ext cx="7619999" cy="4572000"/>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319</TotalTime>
  <Words>927</Words>
  <Application>Microsoft Macintosh PowerPoint</Application>
  <PresentationFormat>Custom</PresentationFormat>
  <Paragraphs>30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Default Design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shopper</dc:creator>
  <cp:lastModifiedBy>Kenna Peters</cp:lastModifiedBy>
  <cp:revision>4</cp:revision>
  <dcterms:created xsi:type="dcterms:W3CDTF">2007-04-04T14:17:42Z</dcterms:created>
  <dcterms:modified xsi:type="dcterms:W3CDTF">2026-04-17T23:28:06Z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0x0101008CB6C76999A8E946924D195080FADDE7</vt:lpwstr>
  </property>
</Properties>
</file>